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0" r:id="rId1"/>
  </p:sldMasterIdLst>
  <p:notesMasterIdLst>
    <p:notesMasterId r:id="rId43"/>
  </p:notesMasterIdLst>
  <p:sldIdLst>
    <p:sldId id="259" r:id="rId2"/>
    <p:sldId id="301" r:id="rId3"/>
    <p:sldId id="332" r:id="rId4"/>
    <p:sldId id="333" r:id="rId5"/>
    <p:sldId id="334" r:id="rId6"/>
    <p:sldId id="335" r:id="rId7"/>
    <p:sldId id="336" r:id="rId8"/>
    <p:sldId id="337" r:id="rId9"/>
    <p:sldId id="338" r:id="rId10"/>
    <p:sldId id="339" r:id="rId11"/>
    <p:sldId id="340" r:id="rId12"/>
    <p:sldId id="341" r:id="rId13"/>
    <p:sldId id="342" r:id="rId14"/>
    <p:sldId id="264" r:id="rId15"/>
    <p:sldId id="360" r:id="rId16"/>
    <p:sldId id="361" r:id="rId17"/>
    <p:sldId id="362" r:id="rId18"/>
    <p:sldId id="363" r:id="rId19"/>
    <p:sldId id="364" r:id="rId20"/>
    <p:sldId id="310" r:id="rId21"/>
    <p:sldId id="344" r:id="rId22"/>
    <p:sldId id="348" r:id="rId23"/>
    <p:sldId id="349" r:id="rId24"/>
    <p:sldId id="350" r:id="rId25"/>
    <p:sldId id="343" r:id="rId26"/>
    <p:sldId id="351" r:id="rId27"/>
    <p:sldId id="311" r:id="rId28"/>
    <p:sldId id="313" r:id="rId29"/>
    <p:sldId id="345" r:id="rId30"/>
    <p:sldId id="305" r:id="rId31"/>
    <p:sldId id="329" r:id="rId32"/>
    <p:sldId id="330" r:id="rId33"/>
    <p:sldId id="331" r:id="rId34"/>
    <p:sldId id="352" r:id="rId35"/>
    <p:sldId id="355" r:id="rId36"/>
    <p:sldId id="356" r:id="rId37"/>
    <p:sldId id="357" r:id="rId38"/>
    <p:sldId id="358" r:id="rId39"/>
    <p:sldId id="354" r:id="rId40"/>
    <p:sldId id="359" r:id="rId41"/>
    <p:sldId id="346" r:id="rId42"/>
  </p:sldIdLst>
  <p:sldSz cx="14630400" cy="8229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6"/>
    <p:restoredTop sz="85151"/>
  </p:normalViewPr>
  <p:slideViewPr>
    <p:cSldViewPr snapToGrid="0" snapToObjects="1">
      <p:cViewPr>
        <p:scale>
          <a:sx n="63" d="100"/>
          <a:sy n="63" d="100"/>
        </p:scale>
        <p:origin x="424"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9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08dddd754_34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08dddd754_3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6436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9944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63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38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zh-CN" altLang="en-US" sz="1100" b="0" i="0" u="none" strike="noStrike" cap="none" dirty="0">
                <a:solidFill>
                  <a:srgbClr val="000000"/>
                </a:solidFill>
                <a:effectLst/>
                <a:latin typeface="Arial"/>
                <a:ea typeface="Arial"/>
                <a:cs typeface="Arial"/>
                <a:sym typeface="Arial"/>
              </a:rPr>
              <a:t>在这个模型中，输入神经元的信号由向量</a:t>
            </a:r>
            <a:r>
              <a:rPr lang="en-US" altLang="zh-CN" sz="1100" b="0" i="0" u="none" strike="noStrike" cap="none" dirty="0">
                <a:solidFill>
                  <a:srgbClr val="000000"/>
                </a:solidFill>
                <a:effectLst/>
                <a:latin typeface="Arial"/>
                <a:ea typeface="Arial"/>
                <a:cs typeface="Arial"/>
                <a:sym typeface="Arial"/>
              </a:rPr>
              <a:t>X</a:t>
            </a:r>
            <a:r>
              <a:rPr lang="zh-CN" altLang="en-US" sz="1100" b="0" i="0" u="none" strike="noStrike" cap="none" dirty="0">
                <a:solidFill>
                  <a:srgbClr val="000000"/>
                </a:solidFill>
                <a:effectLst/>
                <a:latin typeface="Arial"/>
                <a:ea typeface="Arial"/>
                <a:cs typeface="Arial"/>
                <a:sym typeface="Arial"/>
              </a:rPr>
              <a:t>表示（向量中每个值为</a:t>
            </a:r>
            <a:r>
              <a:rPr lang="en-US" altLang="zh-CN" sz="1100" b="0" i="0" u="none" strike="noStrike" cap="none" dirty="0">
                <a:solidFill>
                  <a:srgbClr val="000000"/>
                </a:solidFill>
                <a:effectLst/>
                <a:latin typeface="Arial"/>
                <a:ea typeface="Arial"/>
                <a:cs typeface="Arial"/>
                <a:sym typeface="Arial"/>
              </a:rPr>
              <a:t>0</a:t>
            </a:r>
            <a:r>
              <a:rPr lang="zh-CN" altLang="en-US" sz="1100" b="0" i="0" u="none" strike="noStrike" cap="none" dirty="0">
                <a:solidFill>
                  <a:srgbClr val="000000"/>
                </a:solidFill>
                <a:effectLst/>
                <a:latin typeface="Arial"/>
                <a:ea typeface="Arial"/>
                <a:cs typeface="Arial"/>
                <a:sym typeface="Arial"/>
              </a:rPr>
              <a:t>或</a:t>
            </a:r>
            <a:r>
              <a:rPr lang="en-US" altLang="zh-CN" sz="1100" b="0" i="0" u="none" strike="noStrike" cap="none" dirty="0">
                <a:solidFill>
                  <a:srgbClr val="000000"/>
                </a:solidFill>
                <a:effectLst/>
                <a:latin typeface="Arial"/>
                <a:ea typeface="Arial"/>
                <a:cs typeface="Arial"/>
                <a:sym typeface="Arial"/>
              </a:rPr>
              <a:t>1</a:t>
            </a:r>
            <a:r>
              <a:rPr lang="zh-CN" altLang="en-US" sz="1100" b="0" i="0" u="none" strike="noStrike" cap="none" dirty="0">
                <a:solidFill>
                  <a:srgbClr val="000000"/>
                </a:solidFill>
                <a:effectLst/>
                <a:latin typeface="Arial"/>
                <a:ea typeface="Arial"/>
                <a:cs typeface="Arial"/>
                <a:sym typeface="Arial"/>
              </a:rPr>
              <a:t>），模型参数（也称突触强度）由向量</a:t>
            </a:r>
            <a:r>
              <a:rPr lang="en-US" altLang="zh-CN" sz="1100" b="0" i="0" u="none" strike="noStrike" cap="none" dirty="0">
                <a:solidFill>
                  <a:srgbClr val="000000"/>
                </a:solidFill>
                <a:effectLst/>
                <a:latin typeface="Arial"/>
                <a:ea typeface="Arial"/>
                <a:cs typeface="Arial"/>
                <a:sym typeface="Arial"/>
              </a:rPr>
              <a:t>W^T</a:t>
            </a:r>
            <a:r>
              <a:rPr lang="zh-CN" altLang="en-US" sz="1100" b="0" i="0" u="none" strike="noStrike" cap="none" dirty="0">
                <a:solidFill>
                  <a:srgbClr val="000000"/>
                </a:solidFill>
                <a:effectLst/>
                <a:latin typeface="Arial"/>
                <a:ea typeface="Arial"/>
                <a:cs typeface="Arial"/>
                <a:sym typeface="Arial"/>
              </a:rPr>
              <a:t>表示。向量和做线性乘积后再经过一个非线性激活函数就得到了输出神经元的信号值</a:t>
            </a:r>
            <a:r>
              <a:rPr lang="en-US" altLang="zh-CN" sz="1100" b="0" i="0" u="none" strike="noStrike" cap="none" dirty="0">
                <a:solidFill>
                  <a:srgbClr val="000000"/>
                </a:solidFill>
                <a:effectLst/>
                <a:latin typeface="Arial"/>
                <a:ea typeface="Arial"/>
                <a:cs typeface="Arial"/>
                <a:sym typeface="Arial"/>
              </a:rPr>
              <a:t>y</a:t>
            </a:r>
            <a:r>
              <a:rPr lang="zh-CN" altLang="en-US" sz="1100" b="0" i="0" u="none" strike="noStrike" cap="none" dirty="0">
                <a:solidFill>
                  <a:srgbClr val="000000"/>
                </a:solidFill>
                <a:effectLst/>
                <a:latin typeface="Arial"/>
                <a:ea typeface="Arial"/>
                <a:cs typeface="Arial"/>
                <a:sym typeface="Arial"/>
              </a:rPr>
              <a:t>。其中，非线性激活函数采用的是简单的阈值函数。在这种阈值函数中，当输入大于阈值时，输出为</a:t>
            </a:r>
            <a:r>
              <a:rPr lang="en-US" altLang="zh-CN" sz="1100" b="0" i="0" u="none" strike="noStrike" cap="none" dirty="0">
                <a:solidFill>
                  <a:srgbClr val="000000"/>
                </a:solidFill>
                <a:effectLst/>
                <a:latin typeface="Arial"/>
                <a:ea typeface="Arial"/>
                <a:cs typeface="Arial"/>
                <a:sym typeface="Arial"/>
              </a:rPr>
              <a:t>1</a:t>
            </a:r>
            <a:r>
              <a:rPr lang="zh-CN" altLang="en-US" sz="1100" b="0" i="0" u="none" strike="noStrike" cap="none" dirty="0">
                <a:solidFill>
                  <a:srgbClr val="000000"/>
                </a:solidFill>
                <a:effectLst/>
                <a:latin typeface="Arial"/>
                <a:ea typeface="Arial"/>
                <a:cs typeface="Arial"/>
                <a:sym typeface="Arial"/>
              </a:rPr>
              <a:t>，否则为</a:t>
            </a:r>
            <a:r>
              <a:rPr lang="en-US" altLang="zh-CN" sz="1100" b="0" i="0" u="none" strike="noStrike" cap="none" dirty="0">
                <a:solidFill>
                  <a:srgbClr val="000000"/>
                </a:solidFill>
                <a:effectLst/>
                <a:latin typeface="Arial"/>
                <a:ea typeface="Arial"/>
                <a:cs typeface="Arial"/>
                <a:sym typeface="Arial"/>
              </a:rPr>
              <a:t>0</a:t>
            </a:r>
            <a:r>
              <a:rPr lang="zh-CN" altLang="en-US" sz="1100" b="0" i="0" u="none" strike="noStrike" cap="none" dirty="0">
                <a:solidFill>
                  <a:srgbClr val="000000"/>
                </a:solidFill>
                <a:effectLst/>
                <a:latin typeface="Arial"/>
                <a:ea typeface="Arial"/>
                <a:cs typeface="Arial"/>
                <a:sym typeface="Arial"/>
              </a:rPr>
              <a:t>。因此，这是一个二分类模型。如果要解决多分类问题，需要多个输出神经元组成输出层做分类。这种形式的模型就是最简单的神经网络模型。通过堆叠更多层的神经元，并将相邻层的神经元相互连接，我们可以得到更复杂的神经网络。</a:t>
            </a:r>
            <a:endParaRPr dirty="0"/>
          </a:p>
        </p:txBody>
      </p:sp>
    </p:spTree>
    <p:extLst>
      <p:ext uri="{BB962C8B-B14F-4D97-AF65-F5344CB8AC3E}">
        <p14:creationId xmlns:p14="http://schemas.microsoft.com/office/powerpoint/2010/main" val="462825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219441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867293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924660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78169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08dddd754_34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08dddd754_3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a:solidFill>
                  <a:srgbClr val="000000"/>
                </a:solidFill>
                <a:effectLst/>
                <a:latin typeface="Arial"/>
                <a:ea typeface="Arial"/>
                <a:cs typeface="Arial"/>
                <a:sym typeface="Arial"/>
              </a:rPr>
              <a:t>本章包括以下内容</a:t>
            </a:r>
            <a:r>
              <a:rPr lang="en-US" altLang="zh-CN" sz="1100" b="0" i="0" u="none" strike="noStrike" cap="none" dirty="0">
                <a:solidFill>
                  <a:srgbClr val="000000"/>
                </a:solidFill>
                <a:effectLst/>
                <a:latin typeface="Arial"/>
                <a:ea typeface="Arial"/>
                <a:cs typeface="Arial"/>
                <a:sym typeface="Arial"/>
              </a:rPr>
              <a:t>: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神经网络的核心组件</a:t>
            </a: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Keras</a:t>
            </a:r>
            <a:r>
              <a:rPr lang="en-US" sz="1100" b="0" i="0" u="none" strike="noStrike" cap="none" dirty="0">
                <a:solidFill>
                  <a:srgbClr val="000000"/>
                </a:solidFill>
                <a:effectLst/>
                <a:latin typeface="Arial"/>
                <a:ea typeface="Arial"/>
                <a:cs typeface="Arial"/>
                <a:sym typeface="Arial"/>
              </a:rPr>
              <a:t> </a:t>
            </a:r>
            <a:r>
              <a:rPr lang="zh-CN" altLang="en-US" sz="1100" b="0" i="0" u="none" strike="noStrike" cap="none" dirty="0">
                <a:solidFill>
                  <a:srgbClr val="000000"/>
                </a:solidFill>
                <a:effectLst/>
                <a:latin typeface="Arial"/>
                <a:ea typeface="Arial"/>
                <a:cs typeface="Arial"/>
                <a:sym typeface="Arial"/>
              </a:rPr>
              <a:t>简介</a:t>
            </a: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 建立深度学习工作站</a:t>
            </a: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 使用神经网络解决基本的分类问题与回归问题 </a:t>
            </a:r>
            <a:endParaRPr lang="zh-CN" altLang="en-US"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0903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0117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630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895757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56236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3542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6486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2050571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2684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3534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601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284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475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5469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4655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73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100" dirty="0" smtClean="0">
                <a:latin typeface="Microsoft YaHei" charset="-122"/>
                <a:ea typeface="Microsoft YaHei" charset="-122"/>
                <a:cs typeface="Microsoft YaHei" charset="-122"/>
              </a:rPr>
              <a:t> </a:t>
            </a:r>
            <a:r>
              <a:rPr lang="en-US" altLang="zh-CN" sz="1100" dirty="0" smtClean="0">
                <a:latin typeface="Microsoft YaHei" charset="-122"/>
                <a:ea typeface="Microsoft YaHei" charset="-122"/>
                <a:cs typeface="Microsoft YaHei" charset="-122"/>
              </a:rPr>
              <a:t>IMDB</a:t>
            </a:r>
            <a:r>
              <a:rPr lang="zh-CN" altLang="en-US" sz="1100" dirty="0" smtClean="0">
                <a:latin typeface="Microsoft YaHei" charset="-122"/>
                <a:ea typeface="Microsoft YaHei" charset="-122"/>
                <a:cs typeface="Microsoft YaHei" charset="-122"/>
              </a:rPr>
              <a:t>包含来自互联网电影数据库</a:t>
            </a:r>
            <a:r>
              <a:rPr lang="en-US" altLang="zh-CN" sz="1100" dirty="0" smtClean="0">
                <a:latin typeface="Microsoft YaHei" charset="-122"/>
                <a:ea typeface="Microsoft YaHei" charset="-122"/>
                <a:cs typeface="Microsoft YaHei" charset="-122"/>
              </a:rPr>
              <a:t>(IMDB)</a:t>
            </a:r>
            <a:r>
              <a:rPr lang="zh-CN" altLang="en-US" sz="1100" dirty="0" smtClean="0">
                <a:latin typeface="Microsoft YaHei" charset="-122"/>
                <a:ea typeface="Microsoft YaHei" charset="-122"/>
                <a:cs typeface="Microsoft YaHei" charset="-122"/>
              </a:rPr>
              <a:t>的 </a:t>
            </a:r>
            <a:r>
              <a:rPr lang="en-US" altLang="zh-CN" sz="1100" dirty="0" smtClean="0">
                <a:latin typeface="Microsoft YaHei" charset="-122"/>
                <a:ea typeface="Microsoft YaHei" charset="-122"/>
                <a:cs typeface="Microsoft YaHei" charset="-122"/>
              </a:rPr>
              <a:t>50 000 </a:t>
            </a:r>
            <a:r>
              <a:rPr lang="zh-CN" altLang="en-US" sz="1100" dirty="0" smtClean="0">
                <a:latin typeface="Microsoft YaHei" charset="-122"/>
                <a:ea typeface="Microsoft YaHei" charset="-122"/>
                <a:cs typeface="Microsoft YaHei" charset="-122"/>
              </a:rPr>
              <a:t>条严重两极分化的评论。数据集被分为用于训练的 </a:t>
            </a:r>
            <a:r>
              <a:rPr lang="en-US" altLang="zh-CN" sz="1100" dirty="0" smtClean="0">
                <a:latin typeface="Microsoft YaHei" charset="-122"/>
                <a:ea typeface="Microsoft YaHei" charset="-122"/>
                <a:cs typeface="Microsoft YaHei" charset="-122"/>
              </a:rPr>
              <a:t>25,000 </a:t>
            </a:r>
            <a:r>
              <a:rPr lang="zh-CN" altLang="en-US" sz="1100" dirty="0" smtClean="0">
                <a:latin typeface="Microsoft YaHei" charset="-122"/>
                <a:ea typeface="Microsoft YaHei" charset="-122"/>
                <a:cs typeface="Microsoft YaHei" charset="-122"/>
              </a:rPr>
              <a:t>条评论与用于测试的 </a:t>
            </a:r>
            <a:r>
              <a:rPr lang="en-US" altLang="zh-CN" sz="1100" dirty="0" smtClean="0">
                <a:latin typeface="Microsoft YaHei" charset="-122"/>
                <a:ea typeface="Microsoft YaHei" charset="-122"/>
                <a:cs typeface="Microsoft YaHei" charset="-122"/>
              </a:rPr>
              <a:t>25,000 </a:t>
            </a:r>
            <a:r>
              <a:rPr lang="zh-CN" altLang="en-US" sz="1100" dirty="0" smtClean="0">
                <a:latin typeface="Microsoft YaHei" charset="-122"/>
                <a:ea typeface="Microsoft YaHei" charset="-122"/>
                <a:cs typeface="Microsoft YaHei" charset="-122"/>
              </a:rPr>
              <a:t>条评论，训练集和测试集都包含 </a:t>
            </a:r>
            <a:r>
              <a:rPr lang="en-US" altLang="zh-CN" sz="1100" dirty="0" smtClean="0">
                <a:latin typeface="Microsoft YaHei" charset="-122"/>
                <a:ea typeface="Microsoft YaHei" charset="-122"/>
                <a:cs typeface="Microsoft YaHei" charset="-122"/>
              </a:rPr>
              <a:t>50% </a:t>
            </a:r>
            <a:r>
              <a:rPr lang="zh-CN" altLang="en-US" sz="1100" dirty="0" smtClean="0">
                <a:latin typeface="Microsoft YaHei" charset="-122"/>
                <a:ea typeface="Microsoft YaHei" charset="-122"/>
                <a:cs typeface="Microsoft YaHei" charset="-122"/>
              </a:rPr>
              <a:t>的正面评论和 </a:t>
            </a:r>
            <a:r>
              <a:rPr lang="en-US" altLang="zh-CN" sz="1100" dirty="0" smtClean="0">
                <a:latin typeface="Microsoft YaHei" charset="-122"/>
                <a:ea typeface="Microsoft YaHei" charset="-122"/>
                <a:cs typeface="Microsoft YaHei" charset="-122"/>
              </a:rPr>
              <a:t>50% </a:t>
            </a:r>
            <a:r>
              <a:rPr lang="zh-CN" altLang="en-US" sz="1100" smtClean="0">
                <a:latin typeface="Microsoft YaHei" charset="-122"/>
                <a:ea typeface="Microsoft YaHei" charset="-122"/>
                <a:cs typeface="Microsoft YaHei" charset="-122"/>
              </a:rPr>
              <a:t>的负面评论。 </a:t>
            </a:r>
            <a:endParaRPr dirty="0"/>
          </a:p>
        </p:txBody>
      </p:sp>
    </p:spTree>
    <p:extLst>
      <p:ext uri="{BB962C8B-B14F-4D97-AF65-F5344CB8AC3E}">
        <p14:creationId xmlns:p14="http://schemas.microsoft.com/office/powerpoint/2010/main" val="779286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100" dirty="0" smtClean="0">
                <a:latin typeface="Microsoft YaHei" charset="-122"/>
                <a:ea typeface="Microsoft YaHei" charset="-122"/>
                <a:cs typeface="Microsoft YaHei" charset="-122"/>
              </a:rPr>
              <a:t> </a:t>
            </a:r>
            <a:r>
              <a:rPr lang="en-US" altLang="zh-CN" sz="1100" dirty="0" smtClean="0">
                <a:latin typeface="Microsoft YaHei" charset="-122"/>
                <a:ea typeface="Microsoft YaHei" charset="-122"/>
                <a:cs typeface="Microsoft YaHei" charset="-122"/>
              </a:rPr>
              <a:t>IMDB</a:t>
            </a:r>
            <a:r>
              <a:rPr lang="zh-CN" altLang="en-US" sz="1100" dirty="0" smtClean="0">
                <a:latin typeface="Microsoft YaHei" charset="-122"/>
                <a:ea typeface="Microsoft YaHei" charset="-122"/>
                <a:cs typeface="Microsoft YaHei" charset="-122"/>
              </a:rPr>
              <a:t>包含来自互联网电影数据库</a:t>
            </a:r>
            <a:r>
              <a:rPr lang="en-US" altLang="zh-CN" sz="1100" dirty="0" smtClean="0">
                <a:latin typeface="Microsoft YaHei" charset="-122"/>
                <a:ea typeface="Microsoft YaHei" charset="-122"/>
                <a:cs typeface="Microsoft YaHei" charset="-122"/>
              </a:rPr>
              <a:t>(IMDB)</a:t>
            </a:r>
            <a:r>
              <a:rPr lang="zh-CN" altLang="en-US" sz="1100" dirty="0" smtClean="0">
                <a:latin typeface="Microsoft YaHei" charset="-122"/>
                <a:ea typeface="Microsoft YaHei" charset="-122"/>
                <a:cs typeface="Microsoft YaHei" charset="-122"/>
              </a:rPr>
              <a:t>的 </a:t>
            </a:r>
            <a:r>
              <a:rPr lang="en-US" altLang="zh-CN" sz="1100" dirty="0" smtClean="0">
                <a:latin typeface="Microsoft YaHei" charset="-122"/>
                <a:ea typeface="Microsoft YaHei" charset="-122"/>
                <a:cs typeface="Microsoft YaHei" charset="-122"/>
              </a:rPr>
              <a:t>50 000 </a:t>
            </a:r>
            <a:r>
              <a:rPr lang="zh-CN" altLang="en-US" sz="1100" dirty="0" smtClean="0">
                <a:latin typeface="Microsoft YaHei" charset="-122"/>
                <a:ea typeface="Microsoft YaHei" charset="-122"/>
                <a:cs typeface="Microsoft YaHei" charset="-122"/>
              </a:rPr>
              <a:t>条严重两极分化的评论。数据集被分为用于训练的 </a:t>
            </a:r>
            <a:r>
              <a:rPr lang="en-US" altLang="zh-CN" sz="1100" dirty="0" smtClean="0">
                <a:latin typeface="Microsoft YaHei" charset="-122"/>
                <a:ea typeface="Microsoft YaHei" charset="-122"/>
                <a:cs typeface="Microsoft YaHei" charset="-122"/>
              </a:rPr>
              <a:t>25,000 </a:t>
            </a:r>
            <a:r>
              <a:rPr lang="zh-CN" altLang="en-US" sz="1100" dirty="0" smtClean="0">
                <a:latin typeface="Microsoft YaHei" charset="-122"/>
                <a:ea typeface="Microsoft YaHei" charset="-122"/>
                <a:cs typeface="Microsoft YaHei" charset="-122"/>
              </a:rPr>
              <a:t>条评论与用于测试的 </a:t>
            </a:r>
            <a:r>
              <a:rPr lang="en-US" altLang="zh-CN" sz="1100" dirty="0" smtClean="0">
                <a:latin typeface="Microsoft YaHei" charset="-122"/>
                <a:ea typeface="Microsoft YaHei" charset="-122"/>
                <a:cs typeface="Microsoft YaHei" charset="-122"/>
              </a:rPr>
              <a:t>25,000 </a:t>
            </a:r>
            <a:r>
              <a:rPr lang="zh-CN" altLang="en-US" sz="1100" dirty="0" smtClean="0">
                <a:latin typeface="Microsoft YaHei" charset="-122"/>
                <a:ea typeface="Microsoft YaHei" charset="-122"/>
                <a:cs typeface="Microsoft YaHei" charset="-122"/>
              </a:rPr>
              <a:t>条评论，训练集和测试集都包含 </a:t>
            </a:r>
            <a:r>
              <a:rPr lang="en-US" altLang="zh-CN" sz="1100" dirty="0" smtClean="0">
                <a:latin typeface="Microsoft YaHei" charset="-122"/>
                <a:ea typeface="Microsoft YaHei" charset="-122"/>
                <a:cs typeface="Microsoft YaHei" charset="-122"/>
              </a:rPr>
              <a:t>50% </a:t>
            </a:r>
            <a:r>
              <a:rPr lang="zh-CN" altLang="en-US" sz="1100" dirty="0" smtClean="0">
                <a:latin typeface="Microsoft YaHei" charset="-122"/>
                <a:ea typeface="Microsoft YaHei" charset="-122"/>
                <a:cs typeface="Microsoft YaHei" charset="-122"/>
              </a:rPr>
              <a:t>的正面评论和 </a:t>
            </a:r>
            <a:r>
              <a:rPr lang="en-US" altLang="zh-CN" sz="1100" dirty="0" smtClean="0">
                <a:latin typeface="Microsoft YaHei" charset="-122"/>
                <a:ea typeface="Microsoft YaHei" charset="-122"/>
                <a:cs typeface="Microsoft YaHei" charset="-122"/>
              </a:rPr>
              <a:t>50% </a:t>
            </a:r>
            <a:r>
              <a:rPr lang="zh-CN" altLang="en-US" sz="1100" dirty="0" smtClean="0">
                <a:latin typeface="Microsoft YaHei" charset="-122"/>
                <a:ea typeface="Microsoft YaHei" charset="-122"/>
                <a:cs typeface="Microsoft YaHei" charset="-122"/>
              </a:rPr>
              <a:t>的负面评论。 </a:t>
            </a:r>
            <a:endParaRPr dirty="0"/>
          </a:p>
        </p:txBody>
      </p:sp>
    </p:spTree>
    <p:extLst>
      <p:ext uri="{BB962C8B-B14F-4D97-AF65-F5344CB8AC3E}">
        <p14:creationId xmlns:p14="http://schemas.microsoft.com/office/powerpoint/2010/main" val="1401050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2751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280848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019879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02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4244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5288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33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506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9312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549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4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84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574968-6DEE-5148-ACAA-0BD9B861E3AE}"/>
              </a:ext>
            </a:extLst>
          </p:cNvPr>
          <p:cNvSpPr>
            <a:spLocks noGrp="1"/>
          </p:cNvSpPr>
          <p:nvPr>
            <p:ph type="ctrTitle"/>
          </p:nvPr>
        </p:nvSpPr>
        <p:spPr>
          <a:xfrm>
            <a:off x="1828800" y="1346836"/>
            <a:ext cx="10972800" cy="2865120"/>
          </a:xfrm>
        </p:spPr>
        <p:txBody>
          <a:bodyPr anchor="b"/>
          <a:lstStyle>
            <a:lvl1pPr algn="ctr">
              <a:defRPr sz="7200"/>
            </a:lvl1pPr>
          </a:lstStyle>
          <a:p>
            <a:r>
              <a:rPr lang="en-US" dirty="0"/>
              <a:t>Click to edit Master title style</a:t>
            </a:r>
          </a:p>
        </p:txBody>
      </p:sp>
      <p:sp>
        <p:nvSpPr>
          <p:cNvPr id="3" name="Subtitle 2">
            <a:extLst>
              <a:ext uri="{FF2B5EF4-FFF2-40B4-BE49-F238E27FC236}">
                <a16:creationId xmlns="" xmlns:a16="http://schemas.microsoft.com/office/drawing/2014/main" id="{B64E49AB-D446-C943-BD9B-C0D7CD70B1EC}"/>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edit Master subtitle style</a:t>
            </a:r>
          </a:p>
        </p:txBody>
      </p:sp>
      <p:sp>
        <p:nvSpPr>
          <p:cNvPr id="4" name="Date Placeholder 3">
            <a:extLst>
              <a:ext uri="{FF2B5EF4-FFF2-40B4-BE49-F238E27FC236}">
                <a16:creationId xmlns="" xmlns:a16="http://schemas.microsoft.com/office/drawing/2014/main" id="{9797E214-349B-064C-95FC-517F65807321}"/>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5" name="Footer Placeholder 4">
            <a:extLst>
              <a:ext uri="{FF2B5EF4-FFF2-40B4-BE49-F238E27FC236}">
                <a16:creationId xmlns="" xmlns:a16="http://schemas.microsoft.com/office/drawing/2014/main" id="{E8A80CC9-836A-6D4E-8962-A84FEEE04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7DE9CC-7DEE-3C4E-9EFD-6169B583A0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4171008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78D109-A6DA-3B45-9A1D-8F025CC1D0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85385EE-79AF-0841-ADDD-66E167F365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F5A673E-B47A-CC48-8251-67D37910E59A}"/>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5" name="Footer Placeholder 4">
            <a:extLst>
              <a:ext uri="{FF2B5EF4-FFF2-40B4-BE49-F238E27FC236}">
                <a16:creationId xmlns="" xmlns:a16="http://schemas.microsoft.com/office/drawing/2014/main" id="{E5AC4194-7247-D348-B3B4-C4E6A3B61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1F8CFAE-441E-8E4B-BC22-23AD71BB64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80703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0D129E0-F43A-B948-9B69-2759C6D7AB00}"/>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6BE13B-681C-274F-B810-F809CABD9131}"/>
              </a:ext>
            </a:extLst>
          </p:cNvPr>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62524CA-9548-8045-8B43-468A6B25E52B}"/>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5" name="Footer Placeholder 4">
            <a:extLst>
              <a:ext uri="{FF2B5EF4-FFF2-40B4-BE49-F238E27FC236}">
                <a16:creationId xmlns="" xmlns:a16="http://schemas.microsoft.com/office/drawing/2014/main" id="{82FF2D90-0961-6E43-A880-499F272DA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F7DEC87-71AE-2541-9229-C2DCDBED0D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836127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884F42-DBA8-5C42-9B45-7A90E53BA01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 xmlns:a16="http://schemas.microsoft.com/office/drawing/2014/main" id="{A7F098D6-8008-1E46-B3C0-0F5190F3FB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8BA4C5C-5DF3-7D41-9869-BF692094A1B4}"/>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5" name="Footer Placeholder 4">
            <a:extLst>
              <a:ext uri="{FF2B5EF4-FFF2-40B4-BE49-F238E27FC236}">
                <a16:creationId xmlns="" xmlns:a16="http://schemas.microsoft.com/office/drawing/2014/main" id="{DB6092BF-26D3-E440-B95C-0E2EDB648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87C4D0B-5476-9F40-BEDA-C248EBB200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0595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057FFD-CE82-EB43-A564-0DBADA07A6D7}"/>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 xmlns:a16="http://schemas.microsoft.com/office/drawing/2014/main" id="{EBB3CF16-A909-4F40-8B86-CDCDAA770A7F}"/>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4E915E9C-0FDC-6C48-AC61-7004908385DD}"/>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5" name="Footer Placeholder 4">
            <a:extLst>
              <a:ext uri="{FF2B5EF4-FFF2-40B4-BE49-F238E27FC236}">
                <a16:creationId xmlns="" xmlns:a16="http://schemas.microsoft.com/office/drawing/2014/main" id="{97DC43E2-7905-6847-90B1-3E0AEA6DA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6FBCAF0-A0C9-F948-BFB0-AEF0BFBCEA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51939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BF196-9611-2745-BB84-826F878DBD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8FDDC54-616C-824A-86CB-BDFE3BA1A498}"/>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D1E05EB4-BE31-844F-A5FA-D0D480F4FABD}"/>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30428B7-F2EB-8542-B0C0-D365AEFA5921}"/>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6" name="Footer Placeholder 5">
            <a:extLst>
              <a:ext uri="{FF2B5EF4-FFF2-40B4-BE49-F238E27FC236}">
                <a16:creationId xmlns="" xmlns:a16="http://schemas.microsoft.com/office/drawing/2014/main" id="{7E1712CE-73D2-4F4C-B76F-7BE93D850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5913FED-0431-CA41-A819-D51934ADE0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273712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EB972A-58CE-8D47-90A0-62FF851C57BD}"/>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474588F-AD3A-954F-A6A0-2D9B2C285D02}"/>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a:extLst>
              <a:ext uri="{FF2B5EF4-FFF2-40B4-BE49-F238E27FC236}">
                <a16:creationId xmlns="" xmlns:a16="http://schemas.microsoft.com/office/drawing/2014/main" id="{1F0FA198-54A4-4740-A0A6-69EA225FE4AB}"/>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F842A12-4AE7-D34F-8935-B1B759AA6EDE}"/>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a:extLst>
              <a:ext uri="{FF2B5EF4-FFF2-40B4-BE49-F238E27FC236}">
                <a16:creationId xmlns="" xmlns:a16="http://schemas.microsoft.com/office/drawing/2014/main" id="{42B14D28-B248-E740-B3D7-3BDD8D093041}"/>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EF5B9DA5-1296-564B-8999-517B1A637CAC}"/>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8" name="Footer Placeholder 7">
            <a:extLst>
              <a:ext uri="{FF2B5EF4-FFF2-40B4-BE49-F238E27FC236}">
                <a16:creationId xmlns="" xmlns:a16="http://schemas.microsoft.com/office/drawing/2014/main" id="{2416125E-5442-CC48-B9F3-D23B50BC1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2F96E8B9-7210-9A44-817C-74648E81CA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537961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6528B1-1606-8741-940E-AB58AD136C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75921A66-4D06-B345-B5E0-EA3597D23EEB}"/>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4" name="Footer Placeholder 3">
            <a:extLst>
              <a:ext uri="{FF2B5EF4-FFF2-40B4-BE49-F238E27FC236}">
                <a16:creationId xmlns="" xmlns:a16="http://schemas.microsoft.com/office/drawing/2014/main" id="{949297A4-7C06-114F-89AF-8B1E338F7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4185AE34-1CCE-CE44-AB0A-FA674D44C3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114730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C946B49-9DFF-E54C-B104-3AC4FFB71AC1}"/>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3" name="Footer Placeholder 2">
            <a:extLst>
              <a:ext uri="{FF2B5EF4-FFF2-40B4-BE49-F238E27FC236}">
                <a16:creationId xmlns="" xmlns:a16="http://schemas.microsoft.com/office/drawing/2014/main" id="{80D136C2-86B2-9442-875A-7FFF458B76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0B3FBBB-ACC1-F44D-A1A6-D0840CA448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594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7BED2-270F-524E-ACC2-19C0653E91B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 xmlns:a16="http://schemas.microsoft.com/office/drawing/2014/main" id="{07480154-AF14-4040-BA03-F382C6E3F44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A457294-5468-1A46-851A-8FC0312C37B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49B286D4-E4E2-E347-90AB-B78269D97FA0}"/>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6" name="Footer Placeholder 5">
            <a:extLst>
              <a:ext uri="{FF2B5EF4-FFF2-40B4-BE49-F238E27FC236}">
                <a16:creationId xmlns="" xmlns:a16="http://schemas.microsoft.com/office/drawing/2014/main" id="{9102B23C-4524-6745-851E-AEDA2E486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17FDC57-16D9-7741-9AAC-70A4493DF0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771697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EFE660-3366-AC42-879B-B95C91FF4E5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 xmlns:a16="http://schemas.microsoft.com/office/drawing/2014/main" id="{2D625911-31BA-3342-B22C-E70AF2ACCADA}"/>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 xmlns:a16="http://schemas.microsoft.com/office/drawing/2014/main" id="{0CC9A7B9-B991-6642-96D3-17FF1B38EF0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1B177DA8-6DB1-474E-9C35-F9DF0AE3F978}"/>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6" name="Footer Placeholder 5">
            <a:extLst>
              <a:ext uri="{FF2B5EF4-FFF2-40B4-BE49-F238E27FC236}">
                <a16:creationId xmlns="" xmlns:a16="http://schemas.microsoft.com/office/drawing/2014/main" id="{30AA5E48-E575-1D40-AC24-5024FDB0B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A394CA0-CAD0-A94C-9A39-8BA043C0A1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40653853"/>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E582AEB-5C37-4240-8122-0D3311BC5120}"/>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85B5E891-D848-944B-8F1C-5A299D68C69A}"/>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165E5E6F-3F90-5A48-B3E0-62873F606356}"/>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4F7587-7339-3144-89B3-0693B198E957}" type="datetimeFigureOut">
              <a:rPr lang="en-US" smtClean="0"/>
              <a:t>9/11/19</a:t>
            </a:fld>
            <a:endParaRPr lang="en-US"/>
          </a:p>
        </p:txBody>
      </p:sp>
      <p:sp>
        <p:nvSpPr>
          <p:cNvPr id="5" name="Footer Placeholder 4">
            <a:extLst>
              <a:ext uri="{FF2B5EF4-FFF2-40B4-BE49-F238E27FC236}">
                <a16:creationId xmlns="" xmlns:a16="http://schemas.microsoft.com/office/drawing/2014/main" id="{27E04E04-087A-904D-8664-92C42E512F4F}"/>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CF2AA3A-B0A1-9743-92F3-C6758A06B1C6}"/>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0362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hf hdr="0" ftr="0" dt="0"/>
  <p:txStyles>
    <p:titleStyle>
      <a:lvl1pPr algn="l" defTabSz="1097280" rtl="0" eaLnBrk="1" latinLnBrk="0" hangingPunct="1">
        <a:lnSpc>
          <a:spcPct val="90000"/>
        </a:lnSpc>
        <a:spcBef>
          <a:spcPct val="0"/>
        </a:spcBef>
        <a:buNone/>
        <a:defRPr sz="528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5"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1.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keras.io/preprocessing/sequen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3.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4.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40.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7"/>
        <p:cNvGrpSpPr/>
        <p:nvPr/>
      </p:nvGrpSpPr>
      <p:grpSpPr>
        <a:xfrm>
          <a:off x="0" y="0"/>
          <a:ext cx="0" cy="0"/>
          <a:chOff x="0" y="0"/>
          <a:chExt cx="0" cy="0"/>
        </a:xfrm>
      </p:grpSpPr>
      <p:sp>
        <p:nvSpPr>
          <p:cNvPr id="394" name="Google Shape;394;p97"/>
          <p:cNvSpPr txBox="1"/>
          <p:nvPr/>
        </p:nvSpPr>
        <p:spPr>
          <a:xfrm>
            <a:off x="3117136" y="2883493"/>
            <a:ext cx="8396127" cy="95186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zh-CN" altLang="en-US" sz="4800" dirty="0">
                <a:solidFill>
                  <a:srgbClr val="434343"/>
                </a:solidFill>
                <a:latin typeface="Microsoft YaHei" charset="-122"/>
                <a:ea typeface="Microsoft YaHei" charset="-122"/>
                <a:cs typeface="Microsoft YaHei" charset="-122"/>
                <a:sym typeface="Google Sans"/>
              </a:rPr>
              <a:t>第二章</a:t>
            </a:r>
            <a:endParaRPr lang="en-US" altLang="zh-CN" sz="4800" dirty="0">
              <a:solidFill>
                <a:srgbClr val="434343"/>
              </a:solidFill>
              <a:latin typeface="Microsoft YaHei" charset="-122"/>
              <a:ea typeface="Microsoft YaHei" charset="-122"/>
              <a:cs typeface="Microsoft YaHei" charset="-122"/>
              <a:sym typeface="Google Sans"/>
            </a:endParaRPr>
          </a:p>
          <a:p>
            <a:pPr marL="0" lvl="0" indent="0" algn="ctr" rtl="0">
              <a:lnSpc>
                <a:spcPct val="150000"/>
              </a:lnSpc>
              <a:spcBef>
                <a:spcPts val="0"/>
              </a:spcBef>
              <a:spcAft>
                <a:spcPts val="0"/>
              </a:spcAft>
              <a:buNone/>
            </a:pPr>
            <a:r>
              <a:rPr lang="zh-CN" altLang="en-US" sz="4800" dirty="0">
                <a:solidFill>
                  <a:srgbClr val="434343"/>
                </a:solidFill>
                <a:latin typeface="Microsoft YaHei" charset="-122"/>
                <a:ea typeface="Microsoft YaHei" charset="-122"/>
                <a:cs typeface="Microsoft YaHei" charset="-122"/>
                <a:sym typeface="Google Sans"/>
              </a:rPr>
              <a:t>神经网络入门</a:t>
            </a:r>
            <a:endParaRPr lang="en-US" altLang="zh-CN" sz="4800" dirty="0">
              <a:solidFill>
                <a:srgbClr val="434343"/>
              </a:solidFill>
              <a:latin typeface="Microsoft YaHei" charset="-122"/>
              <a:ea typeface="Microsoft YaHei" charset="-122"/>
              <a:cs typeface="Microsoft YaHei" charset="-122"/>
              <a:sym typeface="Google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en-US" altLang="zh-CN" sz="3600" dirty="0" err="1" smtClean="0">
                <a:solidFill>
                  <a:srgbClr val="3C4043"/>
                </a:solidFill>
                <a:latin typeface="Microsoft YaHei" charset="-122"/>
                <a:ea typeface="Microsoft YaHei" charset="-122"/>
                <a:cs typeface="Microsoft YaHei" charset="-122"/>
                <a:sym typeface="Google Sans"/>
              </a:rPr>
              <a:t>Keras</a:t>
            </a:r>
            <a:r>
              <a:rPr lang="zh-CN" altLang="en-US" sz="3600" dirty="0" smtClean="0">
                <a:solidFill>
                  <a:srgbClr val="3C4043"/>
                </a:solidFill>
                <a:latin typeface="Microsoft YaHei" charset="-122"/>
                <a:ea typeface="Microsoft YaHei" charset="-122"/>
                <a:cs typeface="Microsoft YaHei" charset="-122"/>
                <a:sym typeface="Google Sans"/>
              </a:rPr>
              <a:t> 开发环境 </a:t>
            </a:r>
            <a:endParaRPr lang="en-US" altLang="zh-CN" sz="3600" dirty="0">
              <a:solidFill>
                <a:srgbClr val="3C4043"/>
              </a:solidFill>
              <a:latin typeface="Microsoft YaHei" charset="-122"/>
              <a:ea typeface="Microsoft YaHei" charset="-122"/>
              <a:cs typeface="Microsoft YaHei" charset="-122"/>
              <a:sym typeface="Google Sans"/>
            </a:endParaRPr>
          </a:p>
        </p:txBody>
      </p:sp>
      <p:pic>
        <p:nvPicPr>
          <p:cNvPr id="5" name="Picture 4">
            <a:extLst>
              <a:ext uri="{FF2B5EF4-FFF2-40B4-BE49-F238E27FC236}">
                <a16:creationId xmlns="" xmlns:a16="http://schemas.microsoft.com/office/drawing/2014/main" id="{54183378-B4B2-EA49-9938-905571E52C91}"/>
              </a:ext>
            </a:extLst>
          </p:cNvPr>
          <p:cNvPicPr>
            <a:picLocks noChangeAspect="1"/>
          </p:cNvPicPr>
          <p:nvPr/>
        </p:nvPicPr>
        <p:blipFill>
          <a:blip r:embed="rId3"/>
          <a:stretch>
            <a:fillRect/>
          </a:stretch>
        </p:blipFill>
        <p:spPr>
          <a:xfrm>
            <a:off x="928879" y="4361719"/>
            <a:ext cx="2540000" cy="2540000"/>
          </a:xfrm>
          <a:prstGeom prst="rect">
            <a:avLst/>
          </a:prstGeom>
        </p:spPr>
      </p:pic>
      <p:pic>
        <p:nvPicPr>
          <p:cNvPr id="8" name="Picture 7">
            <a:extLst>
              <a:ext uri="{FF2B5EF4-FFF2-40B4-BE49-F238E27FC236}">
                <a16:creationId xmlns="" xmlns:a16="http://schemas.microsoft.com/office/drawing/2014/main" id="{B589C463-9B26-F14A-8148-D774D1B4605F}"/>
              </a:ext>
            </a:extLst>
          </p:cNvPr>
          <p:cNvPicPr>
            <a:picLocks noChangeAspect="1"/>
          </p:cNvPicPr>
          <p:nvPr/>
        </p:nvPicPr>
        <p:blipFill>
          <a:blip r:embed="rId4"/>
          <a:stretch>
            <a:fillRect/>
          </a:stretch>
        </p:blipFill>
        <p:spPr>
          <a:xfrm>
            <a:off x="5551727" y="4267199"/>
            <a:ext cx="2667000" cy="2654300"/>
          </a:xfrm>
          <a:prstGeom prst="rect">
            <a:avLst/>
          </a:prstGeom>
        </p:spPr>
      </p:pic>
      <p:pic>
        <p:nvPicPr>
          <p:cNvPr id="11" name="Picture 10">
            <a:extLst>
              <a:ext uri="{FF2B5EF4-FFF2-40B4-BE49-F238E27FC236}">
                <a16:creationId xmlns="" xmlns:a16="http://schemas.microsoft.com/office/drawing/2014/main" id="{6FA0A5DD-CB44-FE44-BEA2-1414A8110E60}"/>
              </a:ext>
            </a:extLst>
          </p:cNvPr>
          <p:cNvPicPr>
            <a:picLocks noChangeAspect="1"/>
          </p:cNvPicPr>
          <p:nvPr/>
        </p:nvPicPr>
        <p:blipFill>
          <a:blip r:embed="rId5"/>
          <a:stretch>
            <a:fillRect/>
          </a:stretch>
        </p:blipFill>
        <p:spPr>
          <a:xfrm>
            <a:off x="10301575" y="4320532"/>
            <a:ext cx="2557175" cy="2547633"/>
          </a:xfrm>
          <a:prstGeom prst="rect">
            <a:avLst/>
          </a:prstGeom>
        </p:spPr>
      </p:pic>
      <p:sp>
        <p:nvSpPr>
          <p:cNvPr id="12" name="Google Shape;450;p102">
            <a:extLst>
              <a:ext uri="{FF2B5EF4-FFF2-40B4-BE49-F238E27FC236}">
                <a16:creationId xmlns="" xmlns:a16="http://schemas.microsoft.com/office/drawing/2014/main" id="{1A030AC2-CCD1-1B4B-811D-4EEF9E1228DF}"/>
              </a:ext>
            </a:extLst>
          </p:cNvPr>
          <p:cNvSpPr txBox="1"/>
          <p:nvPr/>
        </p:nvSpPr>
        <p:spPr>
          <a:xfrm>
            <a:off x="928879" y="1492668"/>
            <a:ext cx="10615421" cy="2774531"/>
          </a:xfrm>
          <a:prstGeom prst="rect">
            <a:avLst/>
          </a:prstGeom>
          <a:noFill/>
          <a:ln>
            <a:noFill/>
          </a:ln>
        </p:spPr>
        <p:txBody>
          <a:bodyPr spcFirstLastPara="1" wrap="square" lIns="91425" tIns="91425" rIns="91425" bIns="91425" anchor="t" anchorCtr="0">
            <a:noAutofit/>
          </a:bodyPr>
          <a:lstStyle/>
          <a:p>
            <a:pPr marL="457200" lvl="0" indent="-457200">
              <a:lnSpc>
                <a:spcPct val="150000"/>
              </a:lnSpc>
              <a:buFont typeface="Arial" charset="0"/>
              <a:buChar char="•"/>
            </a:pP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Python</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2.7-3.6</a:t>
            </a:r>
          </a:p>
          <a:p>
            <a:pPr marL="457200" lvl="0" indent="-457200">
              <a:lnSpc>
                <a:spcPct val="150000"/>
              </a:lnSpc>
              <a:buFont typeface="Arial" charset="0"/>
              <a:buChar char="•"/>
            </a:pP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Support</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CNN</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&amp;</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RNN</a:t>
            </a:r>
          </a:p>
          <a:p>
            <a:pPr marL="457200" lvl="0" indent="-457200">
              <a:lnSpc>
                <a:spcPct val="150000"/>
              </a:lnSpc>
              <a:buFont typeface="Arial" charset="0"/>
              <a:buChar char="•"/>
            </a:pP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Run</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on</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CPU</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&amp;</a:t>
            </a:r>
            <a:r>
              <a:rPr lang="zh-CN" altLang="en-US"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2800" dirty="0" smtClean="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GPU</a:t>
            </a:r>
          </a:p>
        </p:txBody>
      </p:sp>
    </p:spTree>
    <p:extLst>
      <p:ext uri="{BB962C8B-B14F-4D97-AF65-F5344CB8AC3E}">
        <p14:creationId xmlns:p14="http://schemas.microsoft.com/office/powerpoint/2010/main" val="60129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Rectangle 4">
            <a:extLst>
              <a:ext uri="{FF2B5EF4-FFF2-40B4-BE49-F238E27FC236}">
                <a16:creationId xmlns="" xmlns:a16="http://schemas.microsoft.com/office/drawing/2014/main" id="{B0344BC2-5873-1D4E-A88F-C2166B290481}"/>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zh-CN" altLang="en-US" sz="3600" dirty="0" smtClean="0">
                <a:solidFill>
                  <a:schemeClr val="bg1"/>
                </a:solidFill>
                <a:latin typeface="Microsoft YaHei" charset="-122"/>
                <a:ea typeface="Microsoft YaHei" charset="-122"/>
                <a:cs typeface="Microsoft YaHei" charset="-122"/>
                <a:sym typeface="Google Sans"/>
              </a:rPr>
              <a:t>使用 </a:t>
            </a:r>
            <a:r>
              <a:rPr lang="en-US" altLang="zh-CN" sz="3600" dirty="0" smtClean="0">
                <a:solidFill>
                  <a:schemeClr val="bg1"/>
                </a:solidFill>
                <a:latin typeface="Microsoft YaHei" charset="-122"/>
                <a:ea typeface="Microsoft YaHei" charset="-122"/>
                <a:cs typeface="Microsoft YaHei" charset="-122"/>
                <a:sym typeface="Google Sans"/>
              </a:rPr>
              <a:t>pip</a:t>
            </a:r>
            <a:r>
              <a:rPr lang="zh-CN" altLang="en-US" sz="3600" dirty="0" smtClean="0">
                <a:solidFill>
                  <a:schemeClr val="bg1"/>
                </a:solidFill>
                <a:latin typeface="Microsoft YaHei" charset="-122"/>
                <a:ea typeface="Microsoft YaHei" charset="-122"/>
                <a:cs typeface="Microsoft YaHei" charset="-122"/>
                <a:sym typeface="Google Sans"/>
              </a:rPr>
              <a:t> 安装 </a:t>
            </a:r>
            <a:r>
              <a:rPr lang="en-US" altLang="zh-CN" sz="3600" dirty="0" err="1" smtClean="0">
                <a:solidFill>
                  <a:schemeClr val="bg1"/>
                </a:solidFill>
                <a:latin typeface="Microsoft YaHei" charset="-122"/>
                <a:ea typeface="Microsoft YaHei" charset="-122"/>
                <a:cs typeface="Microsoft YaHei" charset="-122"/>
                <a:sym typeface="Google Sans"/>
              </a:rPr>
              <a:t>Keras</a:t>
            </a:r>
            <a:endParaRPr lang="en-US" altLang="zh-CN" sz="3600" dirty="0">
              <a:solidFill>
                <a:schemeClr val="bg1"/>
              </a:solidFill>
              <a:latin typeface="Microsoft YaHei" charset="-122"/>
              <a:ea typeface="Microsoft YaHei" charset="-122"/>
              <a:cs typeface="Microsoft YaHei" charset="-122"/>
              <a:sym typeface="Google Sans"/>
            </a:endParaRPr>
          </a:p>
        </p:txBody>
      </p:sp>
      <p:pic>
        <p:nvPicPr>
          <p:cNvPr id="3" name="Picture 2"/>
          <p:cNvPicPr>
            <a:picLocks noChangeAspect="1"/>
          </p:cNvPicPr>
          <p:nvPr/>
        </p:nvPicPr>
        <p:blipFill>
          <a:blip r:embed="rId3"/>
          <a:stretch>
            <a:fillRect/>
          </a:stretch>
        </p:blipFill>
        <p:spPr>
          <a:xfrm>
            <a:off x="981781" y="1465007"/>
            <a:ext cx="12666838" cy="5624707"/>
          </a:xfrm>
          <a:prstGeom prst="rect">
            <a:avLst/>
          </a:prstGeom>
        </p:spPr>
      </p:pic>
    </p:spTree>
    <p:extLst>
      <p:ext uri="{BB962C8B-B14F-4D97-AF65-F5344CB8AC3E}">
        <p14:creationId xmlns:p14="http://schemas.microsoft.com/office/powerpoint/2010/main" val="1908832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Rectangle 4">
            <a:extLst>
              <a:ext uri="{FF2B5EF4-FFF2-40B4-BE49-F238E27FC236}">
                <a16:creationId xmlns="" xmlns:a16="http://schemas.microsoft.com/office/drawing/2014/main" id="{B0344BC2-5873-1D4E-A88F-C2166B290481}"/>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zh-CN" altLang="en-US" sz="3600" dirty="0" smtClean="0">
                <a:solidFill>
                  <a:schemeClr val="bg1"/>
                </a:solidFill>
                <a:latin typeface="Microsoft YaHei" charset="-122"/>
                <a:ea typeface="Microsoft YaHei" charset="-122"/>
                <a:cs typeface="Microsoft YaHei" charset="-122"/>
                <a:sym typeface="Google Sans"/>
              </a:rPr>
              <a:t>在 </a:t>
            </a:r>
            <a:r>
              <a:rPr lang="en-US" altLang="zh-CN" sz="3600" dirty="0" err="1" smtClean="0">
                <a:solidFill>
                  <a:schemeClr val="bg1"/>
                </a:solidFill>
                <a:latin typeface="Microsoft YaHei" charset="-122"/>
                <a:ea typeface="Microsoft YaHei" charset="-122"/>
                <a:cs typeface="Microsoft YaHei" charset="-122"/>
                <a:sym typeface="Google Sans"/>
              </a:rPr>
              <a:t>Jupyter</a:t>
            </a:r>
            <a:r>
              <a:rPr lang="zh-CN" altLang="en-US" sz="3600" dirty="0" smtClean="0">
                <a:solidFill>
                  <a:schemeClr val="bg1"/>
                </a:solidFill>
                <a:latin typeface="Microsoft YaHei" charset="-122"/>
                <a:ea typeface="Microsoft YaHei" charset="-122"/>
                <a:cs typeface="Microsoft YaHei" charset="-122"/>
                <a:sym typeface="Google Sans"/>
              </a:rPr>
              <a:t> 中使用 </a:t>
            </a:r>
            <a:r>
              <a:rPr lang="en-US" altLang="zh-CN" sz="3600" dirty="0" err="1" smtClean="0">
                <a:solidFill>
                  <a:schemeClr val="bg1"/>
                </a:solidFill>
                <a:latin typeface="Microsoft YaHei" charset="-122"/>
                <a:ea typeface="Microsoft YaHei" charset="-122"/>
                <a:cs typeface="Microsoft YaHei" charset="-122"/>
                <a:sym typeface="Google Sans"/>
              </a:rPr>
              <a:t>Keras</a:t>
            </a:r>
            <a:r>
              <a:rPr lang="zh-CN" altLang="en-US" sz="3600" dirty="0" smtClean="0">
                <a:solidFill>
                  <a:schemeClr val="bg1"/>
                </a:solidFill>
                <a:latin typeface="Microsoft YaHei" charset="-122"/>
                <a:ea typeface="Microsoft YaHei" charset="-122"/>
                <a:cs typeface="Microsoft YaHei" charset="-122"/>
                <a:sym typeface="Google Sans"/>
              </a:rPr>
              <a:t> 开发</a:t>
            </a:r>
            <a:endParaRPr lang="en-US" altLang="zh-CN" sz="3600" dirty="0">
              <a:solidFill>
                <a:schemeClr val="bg1"/>
              </a:solidFill>
              <a:latin typeface="Microsoft YaHei" charset="-122"/>
              <a:ea typeface="Microsoft YaHei" charset="-122"/>
              <a:cs typeface="Microsoft YaHei" charset="-122"/>
              <a:sym typeface="Google Sans"/>
            </a:endParaRPr>
          </a:p>
        </p:txBody>
      </p:sp>
      <p:pic>
        <p:nvPicPr>
          <p:cNvPr id="3" name="Picture 2"/>
          <p:cNvPicPr>
            <a:picLocks noChangeAspect="1"/>
          </p:cNvPicPr>
          <p:nvPr/>
        </p:nvPicPr>
        <p:blipFill>
          <a:blip r:embed="rId3"/>
          <a:stretch>
            <a:fillRect/>
          </a:stretch>
        </p:blipFill>
        <p:spPr>
          <a:xfrm>
            <a:off x="415417" y="2132457"/>
            <a:ext cx="13799566" cy="3964686"/>
          </a:xfrm>
          <a:prstGeom prst="rect">
            <a:avLst/>
          </a:prstGeom>
        </p:spPr>
      </p:pic>
    </p:spTree>
    <p:extLst>
      <p:ext uri="{BB962C8B-B14F-4D97-AF65-F5344CB8AC3E}">
        <p14:creationId xmlns:p14="http://schemas.microsoft.com/office/powerpoint/2010/main" val="10753453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707124" y="3269950"/>
            <a:ext cx="9232743" cy="1900800"/>
          </a:xfrm>
          <a:prstGeom prst="rect">
            <a:avLst/>
          </a:prstGeom>
          <a:noFill/>
          <a:ln>
            <a:noFill/>
          </a:ln>
        </p:spPr>
        <p:txBody>
          <a:bodyPr spcFirstLastPara="1" wrap="square" lIns="91425" tIns="91425" rIns="91425" bIns="91425" anchor="t" anchorCtr="0">
            <a:noAutofit/>
          </a:bodyPr>
          <a:lstStyle/>
          <a:p>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Hello</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TensorFlow</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p>
        </p:txBody>
      </p:sp>
      <p:sp>
        <p:nvSpPr>
          <p:cNvPr id="3" name="Rectangle 2">
            <a:extLst>
              <a:ext uri="{FF2B5EF4-FFF2-40B4-BE49-F238E27FC236}">
                <a16:creationId xmlns="" xmlns:a16="http://schemas.microsoft.com/office/drawing/2014/main" id="{0BF149E0-5578-1D43-9E6F-08D5A961B2B2}"/>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latin typeface="Times New Roman" panose="02020603050405020304" pitchFamily="18" charset="0"/>
                <a:cs typeface="Times New Roman" panose="02020603050405020304" pitchFamily="18" charset="0"/>
              </a:rPr>
              <a:t>Try</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it</a:t>
            </a:r>
            <a:endParaRPr 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0850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smtClean="0">
                <a:solidFill>
                  <a:srgbClr val="3C4043"/>
                </a:solidFill>
                <a:latin typeface="Microsoft YaHei" charset="-122"/>
                <a:ea typeface="Microsoft YaHei" charset="-122"/>
                <a:cs typeface="Microsoft YaHei" charset="-122"/>
                <a:sym typeface="Google Sans"/>
              </a:rPr>
              <a:t>神经网络基本概念</a:t>
            </a:r>
            <a:endParaRPr lang="zh-CN" altLang="en-US" sz="4000" dirty="0">
              <a:solidFill>
                <a:srgbClr val="3C4043"/>
              </a:solidFill>
              <a:latin typeface="Microsoft YaHei" charset="-122"/>
              <a:ea typeface="Microsoft YaHei" charset="-122"/>
              <a:cs typeface="Microsoft YaHei" charset="-122"/>
              <a:sym typeface="Google San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感知机模型</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
        <p:nvSpPr>
          <p:cNvPr id="19" name="Google Shape;450;p102">
            <a:extLst>
              <a:ext uri="{FF2B5EF4-FFF2-40B4-BE49-F238E27FC236}">
                <a16:creationId xmlns:a16="http://schemas.microsoft.com/office/drawing/2014/main" xmlns="" id="{4920BA65-E867-0842-AD2B-6904829735EE}"/>
              </a:ext>
            </a:extLst>
          </p:cNvPr>
          <p:cNvSpPr txBox="1"/>
          <p:nvPr/>
        </p:nvSpPr>
        <p:spPr>
          <a:xfrm>
            <a:off x="986938" y="1244979"/>
            <a:ext cx="12674198" cy="1315342"/>
          </a:xfrm>
          <a:prstGeom prst="rect">
            <a:avLst/>
          </a:prstGeom>
          <a:noFill/>
          <a:ln>
            <a:noFill/>
          </a:ln>
        </p:spPr>
        <p:txBody>
          <a:bodyPr spcFirstLastPara="1" wrap="square" lIns="91425" tIns="91425" rIns="91425" bIns="91425" anchor="t" anchorCtr="0">
            <a:noAutofit/>
          </a:bodyPr>
          <a:lstStyle/>
          <a:p>
            <a:pPr>
              <a:lnSpc>
                <a:spcPct val="150000"/>
              </a:lnSpc>
            </a:pP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1957</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年，受 </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Warren McCulloch</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和 </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Walter Pitts</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在神经元建模方面工作的启发，心理学家 </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Frank Rosenblatt</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参考大脑中神经元信息传递信号的工作机制，发明了神经感知机模型 </a:t>
            </a:r>
            <a:r>
              <a:rPr lang="en-US" altLang="zh-CN" sz="2400" b="1" dirty="0">
                <a:solidFill>
                  <a:srgbClr val="FF0000"/>
                </a:solidFill>
                <a:latin typeface="Times New Roman" panose="02020603050405020304" pitchFamily="18" charset="0"/>
                <a:ea typeface="Google Sans"/>
                <a:cs typeface="Times New Roman" panose="02020603050405020304" pitchFamily="18" charset="0"/>
                <a:sym typeface="Google Sans"/>
              </a:rPr>
              <a:t>Perceptron</a:t>
            </a:r>
            <a:r>
              <a:rPr lang="zh-CN" altLang="en-US" sz="2400" b="1" dirty="0">
                <a:solidFill>
                  <a:srgbClr val="FF0000"/>
                </a:solidFill>
                <a:latin typeface="Times New Roman" panose="02020603050405020304" pitchFamily="18" charset="0"/>
                <a:ea typeface="Google Sans"/>
                <a:cs typeface="Times New Roman" panose="02020603050405020304" pitchFamily="18" charset="0"/>
                <a:sym typeface="Google Sans"/>
              </a:rPr>
              <a:t> </a:t>
            </a:r>
            <a:r>
              <a:rPr lang="zh-CN" altLang="en-US" sz="2400" b="1" dirty="0">
                <a:solidFill>
                  <a:srgbClr val="3C4043"/>
                </a:solidFill>
                <a:latin typeface="Times New Roman" panose="02020603050405020304" pitchFamily="18" charset="0"/>
                <a:ea typeface="Google Sans"/>
                <a:cs typeface="Times New Roman" panose="02020603050405020304" pitchFamily="18" charset="0"/>
                <a:sym typeface="Google Sans"/>
              </a:rPr>
              <a:t>。</a:t>
            </a:r>
            <a:endParaRPr lang="en-US" altLang="zh-CN" sz="2400" b="1" dirty="0">
              <a:solidFill>
                <a:srgbClr val="3C4043"/>
              </a:solidFill>
              <a:latin typeface="Times New Roman" panose="02020603050405020304" pitchFamily="18" charset="0"/>
              <a:ea typeface="Google Sans"/>
              <a:cs typeface="Times New Roman" panose="02020603050405020304" pitchFamily="18" charset="0"/>
              <a:sym typeface="Google Sans"/>
            </a:endParaRPr>
          </a:p>
          <a:p>
            <a:pPr>
              <a:lnSpc>
                <a:spcPct val="150000"/>
              </a:lnSpc>
            </a:pP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5" name="Picture 4">
            <a:extLst>
              <a:ext uri="{FF2B5EF4-FFF2-40B4-BE49-F238E27FC236}">
                <a16:creationId xmlns:a16="http://schemas.microsoft.com/office/drawing/2014/main" xmlns="" id="{C2149A24-27C9-F842-A244-16366324B7BF}"/>
              </a:ext>
            </a:extLst>
          </p:cNvPr>
          <p:cNvPicPr>
            <a:picLocks noChangeAspect="1"/>
          </p:cNvPicPr>
          <p:nvPr/>
        </p:nvPicPr>
        <p:blipFill>
          <a:blip r:embed="rId3"/>
          <a:stretch>
            <a:fillRect/>
          </a:stretch>
        </p:blipFill>
        <p:spPr>
          <a:xfrm>
            <a:off x="3021277" y="2707527"/>
            <a:ext cx="8605520" cy="5196840"/>
          </a:xfrm>
          <a:prstGeom prst="rect">
            <a:avLst/>
          </a:prstGeom>
        </p:spPr>
      </p:pic>
      <p:sp>
        <p:nvSpPr>
          <p:cNvPr id="11" name="Google Shape;450;p102">
            <a:extLst>
              <a:ext uri="{FF2B5EF4-FFF2-40B4-BE49-F238E27FC236}">
                <a16:creationId xmlns:a16="http://schemas.microsoft.com/office/drawing/2014/main" xmlns="" id="{61B236F4-55DA-E549-B686-DF893FC35A04}"/>
              </a:ext>
            </a:extLst>
          </p:cNvPr>
          <p:cNvSpPr txBox="1"/>
          <p:nvPr/>
        </p:nvSpPr>
        <p:spPr>
          <a:xfrm>
            <a:off x="10373035" y="5269371"/>
            <a:ext cx="2507523" cy="742475"/>
          </a:xfrm>
          <a:prstGeom prst="rect">
            <a:avLst/>
          </a:prstGeom>
          <a:noFill/>
          <a:ln>
            <a:noFill/>
          </a:ln>
        </p:spPr>
        <p:txBody>
          <a:bodyPr spcFirstLastPara="1" wrap="square" lIns="91425" tIns="91425" rIns="91425" bIns="91425" anchor="t" anchorCtr="0">
            <a:noAutofit/>
          </a:bodyPr>
          <a:lstStyle/>
          <a:p>
            <a:pPr algn="ctr">
              <a:lnSpc>
                <a:spcPct val="150000"/>
              </a:lnSpc>
            </a:pPr>
            <a:r>
              <a:rPr lang="zh-CN" altLang="en-US" sz="2400" dirty="0">
                <a:solidFill>
                  <a:srgbClr val="FF0000"/>
                </a:solidFill>
                <a:latin typeface="Times New Roman" panose="02020603050405020304" pitchFamily="18" charset="0"/>
                <a:ea typeface="Google Sans"/>
                <a:cs typeface="Times New Roman" panose="02020603050405020304" pitchFamily="18" charset="0"/>
                <a:sym typeface="Google Sans"/>
              </a:rPr>
              <a:t>二分类模型</a:t>
            </a:r>
            <a:endParaRPr lang="en-US" altLang="zh-CN" sz="2400" dirty="0">
              <a:solidFill>
                <a:srgbClr val="FF0000"/>
              </a:solidFill>
              <a:latin typeface="Times New Roman" panose="02020603050405020304" pitchFamily="18" charset="0"/>
              <a:ea typeface="Google Sans"/>
              <a:cs typeface="Times New Roman" panose="02020603050405020304" pitchFamily="18" charset="0"/>
              <a:sym typeface="Google Sans"/>
            </a:endParaRPr>
          </a:p>
        </p:txBody>
      </p:sp>
    </p:spTree>
    <p:extLst>
      <p:ext uri="{BB962C8B-B14F-4D97-AF65-F5344CB8AC3E}">
        <p14:creationId xmlns:p14="http://schemas.microsoft.com/office/powerpoint/2010/main" val="7825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神经网络</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
        <p:nvSpPr>
          <p:cNvPr id="19" name="Google Shape;450;p102">
            <a:extLst>
              <a:ext uri="{FF2B5EF4-FFF2-40B4-BE49-F238E27FC236}">
                <a16:creationId xmlns:a16="http://schemas.microsoft.com/office/drawing/2014/main" xmlns="" id="{4920BA65-E867-0842-AD2B-6904829735EE}"/>
              </a:ext>
            </a:extLst>
          </p:cNvPr>
          <p:cNvSpPr txBox="1"/>
          <p:nvPr/>
        </p:nvSpPr>
        <p:spPr>
          <a:xfrm>
            <a:off x="986938" y="1244978"/>
            <a:ext cx="12674198" cy="2266317"/>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在机器学习和认知科学领域，人工神经网络（</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ANN</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），简称神经网络（</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NN</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）是一种模仿生物神经网络（动物的中枢神经系统，特别是大脑）的结构和功能的数学模型或计算模型，用于对函数进行估计或近似。神经网络是</a:t>
            </a:r>
            <a:r>
              <a:rPr lang="zh-CN" altLang="en-US" sz="2400" b="1" dirty="0">
                <a:solidFill>
                  <a:srgbClr val="3C4043"/>
                </a:solidFill>
                <a:latin typeface="Times New Roman" panose="02020603050405020304" pitchFamily="18" charset="0"/>
                <a:ea typeface="Google Sans"/>
                <a:cs typeface="Times New Roman" panose="02020603050405020304" pitchFamily="18" charset="0"/>
                <a:sym typeface="Google Sans"/>
              </a:rPr>
              <a:t>多层神经元的连接</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，上一层神经元的输出，作为下一层神经元的输入。</a:t>
            </a:r>
            <a:r>
              <a:rPr lang="zh-CN" altLang="en-US" sz="2400" b="1" dirty="0">
                <a:solidFill>
                  <a:srgbClr val="3C4043"/>
                </a:solidFill>
                <a:latin typeface="Times New Roman" panose="02020603050405020304" pitchFamily="18" charset="0"/>
                <a:ea typeface="Google Sans"/>
                <a:cs typeface="Times New Roman" panose="02020603050405020304" pitchFamily="18" charset="0"/>
                <a:sym typeface="Google Sans"/>
              </a:rPr>
              <a:t/>
            </a:r>
            <a:br>
              <a:rPr lang="zh-CN" altLang="en-US" sz="2400" b="1" dirty="0">
                <a:solidFill>
                  <a:srgbClr val="3C4043"/>
                </a:solidFill>
                <a:latin typeface="Times New Roman" panose="02020603050405020304" pitchFamily="18" charset="0"/>
                <a:ea typeface="Google Sans"/>
                <a:cs typeface="Times New Roman" panose="02020603050405020304" pitchFamily="18" charset="0"/>
                <a:sym typeface="Google Sans"/>
              </a:rPr>
            </a:br>
            <a:endParaRPr lang="en-US" altLang="zh-CN" sz="2400" b="1"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6" name="Picture 5">
            <a:extLst>
              <a:ext uri="{FF2B5EF4-FFF2-40B4-BE49-F238E27FC236}">
                <a16:creationId xmlns:a16="http://schemas.microsoft.com/office/drawing/2014/main" xmlns="" id="{3B98E9DF-0F37-D742-8C34-63224C074A82}"/>
              </a:ext>
            </a:extLst>
          </p:cNvPr>
          <p:cNvPicPr>
            <a:picLocks noChangeAspect="1"/>
          </p:cNvPicPr>
          <p:nvPr/>
        </p:nvPicPr>
        <p:blipFill rotWithShape="1">
          <a:blip r:embed="rId3"/>
          <a:srcRect t="8678" b="15656"/>
          <a:stretch/>
        </p:blipFill>
        <p:spPr>
          <a:xfrm>
            <a:off x="3155607" y="3460119"/>
            <a:ext cx="8651821" cy="4364357"/>
          </a:xfrm>
          <a:prstGeom prst="rect">
            <a:avLst/>
          </a:prstGeom>
        </p:spPr>
      </p:pic>
    </p:spTree>
    <p:extLst>
      <p:ext uri="{BB962C8B-B14F-4D97-AF65-F5344CB8AC3E}">
        <p14:creationId xmlns:p14="http://schemas.microsoft.com/office/powerpoint/2010/main" val="1374017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线性不可分</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2" name="Picture 1">
            <a:extLst>
              <a:ext uri="{FF2B5EF4-FFF2-40B4-BE49-F238E27FC236}">
                <a16:creationId xmlns:a16="http://schemas.microsoft.com/office/drawing/2014/main" xmlns="" id="{71A54FC3-E4FB-C349-A0DA-8117C697B3B1}"/>
              </a:ext>
            </a:extLst>
          </p:cNvPr>
          <p:cNvPicPr>
            <a:picLocks noChangeAspect="1"/>
          </p:cNvPicPr>
          <p:nvPr/>
        </p:nvPicPr>
        <p:blipFill rotWithShape="1">
          <a:blip r:embed="rId3"/>
          <a:srcRect l="13110" r="10808" b="11780"/>
          <a:stretch/>
        </p:blipFill>
        <p:spPr>
          <a:xfrm>
            <a:off x="1388966" y="3006851"/>
            <a:ext cx="4115414" cy="3578975"/>
          </a:xfrm>
          <a:prstGeom prst="rect">
            <a:avLst/>
          </a:prstGeom>
        </p:spPr>
      </p:pic>
      <p:pic>
        <p:nvPicPr>
          <p:cNvPr id="3" name="Picture 2">
            <a:extLst>
              <a:ext uri="{FF2B5EF4-FFF2-40B4-BE49-F238E27FC236}">
                <a16:creationId xmlns:a16="http://schemas.microsoft.com/office/drawing/2014/main" xmlns="" id="{2C74A33B-2F42-6345-A43E-2B0B2FA57308}"/>
              </a:ext>
            </a:extLst>
          </p:cNvPr>
          <p:cNvPicPr>
            <a:picLocks noChangeAspect="1"/>
          </p:cNvPicPr>
          <p:nvPr/>
        </p:nvPicPr>
        <p:blipFill rotWithShape="1">
          <a:blip r:embed="rId4"/>
          <a:srcRect l="16866" r="10242"/>
          <a:stretch/>
        </p:blipFill>
        <p:spPr>
          <a:xfrm>
            <a:off x="5961580" y="2713342"/>
            <a:ext cx="3942894" cy="4056888"/>
          </a:xfrm>
          <a:prstGeom prst="rect">
            <a:avLst/>
          </a:prstGeom>
        </p:spPr>
      </p:pic>
      <p:pic>
        <p:nvPicPr>
          <p:cNvPr id="7" name="Picture 6">
            <a:extLst>
              <a:ext uri="{FF2B5EF4-FFF2-40B4-BE49-F238E27FC236}">
                <a16:creationId xmlns:a16="http://schemas.microsoft.com/office/drawing/2014/main" xmlns="" id="{640D5F32-1D42-9E43-B779-B6CD7205A0BF}"/>
              </a:ext>
            </a:extLst>
          </p:cNvPr>
          <p:cNvPicPr>
            <a:picLocks noChangeAspect="1"/>
          </p:cNvPicPr>
          <p:nvPr/>
        </p:nvPicPr>
        <p:blipFill rotWithShape="1">
          <a:blip r:embed="rId5"/>
          <a:srcRect l="16227" r="9664"/>
          <a:stretch/>
        </p:blipFill>
        <p:spPr>
          <a:xfrm>
            <a:off x="10109606" y="2713030"/>
            <a:ext cx="4008730" cy="4056888"/>
          </a:xfrm>
          <a:prstGeom prst="rect">
            <a:avLst/>
          </a:prstGeom>
        </p:spPr>
      </p:pic>
    </p:spTree>
    <p:extLst>
      <p:ext uri="{BB962C8B-B14F-4D97-AF65-F5344CB8AC3E}">
        <p14:creationId xmlns:p14="http://schemas.microsoft.com/office/powerpoint/2010/main" val="150080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激活函数（</a:t>
            </a:r>
            <a:r>
              <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rPr>
              <a:t>Activation Function</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6" name="Picture 5">
            <a:extLst>
              <a:ext uri="{FF2B5EF4-FFF2-40B4-BE49-F238E27FC236}">
                <a16:creationId xmlns:a16="http://schemas.microsoft.com/office/drawing/2014/main" xmlns="" id="{8B7E2AB3-71DE-C94D-9DC9-1DD96111348C}"/>
              </a:ext>
            </a:extLst>
          </p:cNvPr>
          <p:cNvPicPr>
            <a:picLocks noChangeAspect="1"/>
          </p:cNvPicPr>
          <p:nvPr/>
        </p:nvPicPr>
        <p:blipFill>
          <a:blip r:embed="rId3"/>
          <a:stretch>
            <a:fillRect/>
          </a:stretch>
        </p:blipFill>
        <p:spPr>
          <a:xfrm>
            <a:off x="1499235" y="2921741"/>
            <a:ext cx="11156442" cy="4648518"/>
          </a:xfrm>
          <a:prstGeom prst="rect">
            <a:avLst/>
          </a:prstGeom>
        </p:spPr>
      </p:pic>
      <p:sp>
        <p:nvSpPr>
          <p:cNvPr id="9" name="Google Shape;450;p102">
            <a:extLst>
              <a:ext uri="{FF2B5EF4-FFF2-40B4-BE49-F238E27FC236}">
                <a16:creationId xmlns:a16="http://schemas.microsoft.com/office/drawing/2014/main" xmlns="" id="{AA80C1E4-0009-254A-90B7-948667F93E50}"/>
              </a:ext>
            </a:extLst>
          </p:cNvPr>
          <p:cNvSpPr txBox="1"/>
          <p:nvPr/>
        </p:nvSpPr>
        <p:spPr>
          <a:xfrm>
            <a:off x="986938" y="1244979"/>
            <a:ext cx="12674198" cy="146805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为了实现神经网络的非线性建模能力，解决一些线性不可分的问题，我们通常使用激活函数来引入非线性因素。激活函数都采用非线性函数，常用的有</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Sigmoid</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tanh</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2400" dirty="0" err="1">
                <a:solidFill>
                  <a:srgbClr val="3C4043"/>
                </a:solidFill>
                <a:latin typeface="Times New Roman" panose="02020603050405020304" pitchFamily="18" charset="0"/>
                <a:ea typeface="Google Sans"/>
                <a:cs typeface="Times New Roman" panose="02020603050405020304" pitchFamily="18" charset="0"/>
                <a:sym typeface="Google Sans"/>
              </a:rPr>
              <a:t>ReLU</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等。</a:t>
            </a:r>
            <a:r>
              <a:rPr lang="zh-CN" altLang="en-US" sz="2400" b="1" dirty="0">
                <a:solidFill>
                  <a:srgbClr val="3C4043"/>
                </a:solidFill>
                <a:latin typeface="Times New Roman" panose="02020603050405020304" pitchFamily="18" charset="0"/>
                <a:ea typeface="Google Sans"/>
                <a:cs typeface="Times New Roman" panose="02020603050405020304" pitchFamily="18" charset="0"/>
                <a:sym typeface="Google Sans"/>
              </a:rPr>
              <a:t/>
            </a:r>
            <a:br>
              <a:rPr lang="zh-CN" altLang="en-US" sz="2400" b="1" dirty="0">
                <a:solidFill>
                  <a:srgbClr val="3C4043"/>
                </a:solidFill>
                <a:latin typeface="Times New Roman" panose="02020603050405020304" pitchFamily="18" charset="0"/>
                <a:ea typeface="Google Sans"/>
                <a:cs typeface="Times New Roman" panose="02020603050405020304" pitchFamily="18" charset="0"/>
                <a:sym typeface="Google Sans"/>
              </a:rPr>
            </a:br>
            <a:endParaRPr lang="en-US" altLang="zh-CN" sz="2400" b="1"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Tree>
    <p:extLst>
      <p:ext uri="{BB962C8B-B14F-4D97-AF65-F5344CB8AC3E}">
        <p14:creationId xmlns:p14="http://schemas.microsoft.com/office/powerpoint/2010/main" val="180785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全连接层（</a:t>
            </a:r>
            <a:r>
              <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rPr>
              <a:t> fully connected layers</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rPr>
              <a:t>FC </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
        <p:nvSpPr>
          <p:cNvPr id="9" name="Google Shape;450;p102">
            <a:extLst>
              <a:ext uri="{FF2B5EF4-FFF2-40B4-BE49-F238E27FC236}">
                <a16:creationId xmlns:a16="http://schemas.microsoft.com/office/drawing/2014/main" xmlns="" id="{AA80C1E4-0009-254A-90B7-948667F93E50}"/>
              </a:ext>
            </a:extLst>
          </p:cNvPr>
          <p:cNvSpPr txBox="1"/>
          <p:nvPr/>
        </p:nvSpPr>
        <p:spPr>
          <a:xfrm>
            <a:off x="986938" y="1244979"/>
            <a:ext cx="12674198" cy="146805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全连接层是一种对输入数据直接做线性变换的线性计算层。它是神经网络中最常用的一种层，用于学习输出数据和输入数据之间的变换关系。全连接层可作为特征提取层使用，在学习特征的同时实现特征融合；也可作为最终的分类层使用，其输出神经元的值代表了每个输出类别的概率。</a:t>
            </a:r>
            <a:endParaRPr lang="en-US" altLang="zh-CN" sz="2400" b="1"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3" name="Picture 2">
            <a:extLst>
              <a:ext uri="{FF2B5EF4-FFF2-40B4-BE49-F238E27FC236}">
                <a16:creationId xmlns:a16="http://schemas.microsoft.com/office/drawing/2014/main" xmlns="" id="{C789B529-D2F5-8746-9CCF-89B31272ED22}"/>
              </a:ext>
            </a:extLst>
          </p:cNvPr>
          <p:cNvPicPr>
            <a:picLocks noChangeAspect="1"/>
          </p:cNvPicPr>
          <p:nvPr/>
        </p:nvPicPr>
        <p:blipFill>
          <a:blip r:embed="rId3"/>
          <a:stretch>
            <a:fillRect/>
          </a:stretch>
        </p:blipFill>
        <p:spPr>
          <a:xfrm>
            <a:off x="3159426" y="3280248"/>
            <a:ext cx="8311549" cy="4741488"/>
          </a:xfrm>
          <a:prstGeom prst="rect">
            <a:avLst/>
          </a:prstGeom>
        </p:spPr>
      </p:pic>
    </p:spTree>
    <p:extLst>
      <p:ext uri="{BB962C8B-B14F-4D97-AF65-F5344CB8AC3E}">
        <p14:creationId xmlns:p14="http://schemas.microsoft.com/office/powerpoint/2010/main" val="1988639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 name="Google Shape;450;p102">
            <a:extLst>
              <a:ext uri="{FF2B5EF4-FFF2-40B4-BE49-F238E27FC236}">
                <a16:creationId xmlns="" xmlns:a16="http://schemas.microsoft.com/office/drawing/2014/main" id="{04E7719A-FAE5-AF49-9084-C8058797A849}"/>
              </a:ext>
            </a:extLst>
          </p:cNvPr>
          <p:cNvSpPr txBox="1"/>
          <p:nvPr/>
        </p:nvSpPr>
        <p:spPr>
          <a:xfrm>
            <a:off x="1841578" y="2112064"/>
            <a:ext cx="9232743" cy="5088836"/>
          </a:xfrm>
          <a:prstGeom prst="rect">
            <a:avLst/>
          </a:prstGeom>
          <a:noFill/>
          <a:ln>
            <a:noFill/>
          </a:ln>
        </p:spPr>
        <p:txBody>
          <a:bodyPr spcFirstLastPara="1" wrap="square" lIns="91425" tIns="91425" rIns="91425" bIns="91425" anchor="t" anchorCtr="0">
            <a:noAutofit/>
          </a:bodyPr>
          <a:lstStyle/>
          <a:p>
            <a:pPr marL="57150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深度学习框架 </a:t>
            </a:r>
            <a:r>
              <a:rPr lang="en-US" altLang="zh-CN" sz="3200" dirty="0" err="1">
                <a:solidFill>
                  <a:srgbClr val="3C4043"/>
                </a:solidFill>
                <a:latin typeface="Microsoft YaHei" charset="-122"/>
                <a:ea typeface="Microsoft YaHei" charset="-122"/>
                <a:cs typeface="Microsoft YaHei" charset="-122"/>
                <a:sym typeface="Google Sans"/>
              </a:rPr>
              <a:t>Keras</a:t>
            </a:r>
            <a:r>
              <a:rPr lang="en-US" altLang="zh-CN" sz="3200" dirty="0">
                <a:solidFill>
                  <a:srgbClr val="3C4043"/>
                </a:solidFill>
                <a:latin typeface="Microsoft YaHei" charset="-122"/>
                <a:ea typeface="Microsoft YaHei" charset="-122"/>
                <a:cs typeface="Microsoft YaHei" charset="-122"/>
                <a:sym typeface="Google Sans"/>
              </a:rPr>
              <a:t> </a:t>
            </a:r>
            <a:r>
              <a:rPr lang="zh-CN" altLang="en-US" sz="3200" dirty="0" smtClean="0">
                <a:solidFill>
                  <a:srgbClr val="3C4043"/>
                </a:solidFill>
                <a:latin typeface="Microsoft YaHei" charset="-122"/>
                <a:ea typeface="Microsoft YaHei" charset="-122"/>
                <a:cs typeface="Microsoft YaHei" charset="-122"/>
                <a:sym typeface="Google Sans"/>
              </a:rPr>
              <a:t>简介</a:t>
            </a:r>
            <a:endParaRPr lang="en-US" altLang="zh-CN" sz="3200" dirty="0" smtClean="0">
              <a:solidFill>
                <a:srgbClr val="3C4043"/>
              </a:solidFill>
              <a:latin typeface="Microsoft YaHei" charset="-122"/>
              <a:ea typeface="Microsoft YaHei" charset="-122"/>
              <a:cs typeface="Microsoft YaHei" charset="-122"/>
              <a:sym typeface="Google Sans"/>
            </a:endParaRPr>
          </a:p>
          <a:p>
            <a:pPr marL="57150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搭建深度学习开发</a:t>
            </a:r>
            <a:r>
              <a:rPr lang="zh-CN" altLang="en-US" sz="3200" dirty="0" smtClean="0">
                <a:solidFill>
                  <a:srgbClr val="3C4043"/>
                </a:solidFill>
                <a:latin typeface="Microsoft YaHei" charset="-122"/>
                <a:ea typeface="Microsoft YaHei" charset="-122"/>
                <a:cs typeface="Microsoft YaHei" charset="-122"/>
                <a:sym typeface="Google Sans"/>
              </a:rPr>
              <a:t>环境</a:t>
            </a:r>
            <a:endParaRPr lang="en-US" altLang="zh-CN" sz="3200" dirty="0" smtClean="0">
              <a:solidFill>
                <a:srgbClr val="3C4043"/>
              </a:solidFill>
              <a:latin typeface="Microsoft YaHei" charset="-122"/>
              <a:ea typeface="Microsoft YaHei" charset="-122"/>
              <a:cs typeface="Microsoft YaHei" charset="-122"/>
              <a:sym typeface="Google Sans"/>
            </a:endParaRPr>
          </a:p>
          <a:p>
            <a:pPr marL="571500" lvl="0" indent="-571500">
              <a:lnSpc>
                <a:spcPct val="150000"/>
              </a:lnSpc>
              <a:buFont typeface="Arial" panose="020B0604020202020204" pitchFamily="34" charset="0"/>
              <a:buChar char="•"/>
            </a:pPr>
            <a:r>
              <a:rPr lang="zh-CN" altLang="en-US" sz="3200" dirty="0" smtClean="0">
                <a:solidFill>
                  <a:srgbClr val="3C4043"/>
                </a:solidFill>
                <a:latin typeface="Microsoft YaHei" charset="-122"/>
                <a:ea typeface="Microsoft YaHei" charset="-122"/>
                <a:cs typeface="Microsoft YaHei" charset="-122"/>
                <a:sym typeface="Google Sans"/>
              </a:rPr>
              <a:t>神经网络基本概念</a:t>
            </a:r>
            <a:endParaRPr lang="en-US" altLang="zh-CN" sz="3200" dirty="0" smtClean="0">
              <a:solidFill>
                <a:srgbClr val="3C4043"/>
              </a:solidFill>
              <a:latin typeface="Microsoft YaHei" charset="-122"/>
              <a:ea typeface="Microsoft YaHei" charset="-122"/>
              <a:cs typeface="Microsoft YaHei" charset="-122"/>
              <a:sym typeface="Google Sans"/>
            </a:endParaRPr>
          </a:p>
          <a:p>
            <a:pPr marL="571500" lvl="0" indent="-571500">
              <a:lnSpc>
                <a:spcPct val="150000"/>
              </a:lnSpc>
              <a:buFont typeface="Arial" panose="020B0604020202020204" pitchFamily="34" charset="0"/>
              <a:buChar char="•"/>
            </a:pPr>
            <a:r>
              <a:rPr lang="zh-CN" altLang="en-US" sz="3200" dirty="0" smtClean="0">
                <a:solidFill>
                  <a:srgbClr val="3C4043"/>
                </a:solidFill>
                <a:latin typeface="Microsoft YaHei" charset="-122"/>
                <a:ea typeface="Microsoft YaHei" charset="-122"/>
                <a:cs typeface="Microsoft YaHei" charset="-122"/>
                <a:sym typeface="Google Sans"/>
              </a:rPr>
              <a:t>深度</a:t>
            </a:r>
            <a:r>
              <a:rPr lang="zh-CN" altLang="en-US" sz="3200" dirty="0" smtClean="0">
                <a:solidFill>
                  <a:srgbClr val="3C4043"/>
                </a:solidFill>
                <a:latin typeface="Microsoft YaHei" charset="-122"/>
                <a:ea typeface="Microsoft YaHei" charset="-122"/>
                <a:cs typeface="Microsoft YaHei" charset="-122"/>
                <a:sym typeface="Google Sans"/>
              </a:rPr>
              <a:t>学习之</a:t>
            </a:r>
            <a:r>
              <a:rPr lang="en-US" altLang="zh-CN" sz="3200" dirty="0" smtClean="0">
                <a:solidFill>
                  <a:srgbClr val="3C4043"/>
                </a:solidFill>
                <a:latin typeface="Microsoft YaHei" charset="-122"/>
                <a:ea typeface="Microsoft YaHei" charset="-122"/>
                <a:cs typeface="Microsoft YaHei" charset="-122"/>
                <a:sym typeface="Google Sans"/>
              </a:rPr>
              <a:t>”Hello</a:t>
            </a:r>
            <a:r>
              <a:rPr lang="zh-CN" altLang="en-US" sz="3200" dirty="0" smtClean="0">
                <a:solidFill>
                  <a:srgbClr val="3C4043"/>
                </a:solidFill>
                <a:latin typeface="Microsoft YaHei" charset="-122"/>
                <a:ea typeface="Microsoft YaHei" charset="-122"/>
                <a:cs typeface="Microsoft YaHei" charset="-122"/>
                <a:sym typeface="Google Sans"/>
              </a:rPr>
              <a:t> </a:t>
            </a:r>
            <a:r>
              <a:rPr lang="en-US" altLang="zh-CN" sz="3200" dirty="0" smtClean="0">
                <a:solidFill>
                  <a:srgbClr val="3C4043"/>
                </a:solidFill>
                <a:latin typeface="Microsoft YaHei" charset="-122"/>
                <a:ea typeface="Microsoft YaHei" charset="-122"/>
                <a:cs typeface="Microsoft YaHei" charset="-122"/>
                <a:sym typeface="Google Sans"/>
              </a:rPr>
              <a:t>MNIST”</a:t>
            </a:r>
          </a:p>
          <a:p>
            <a:pPr marL="57150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二分类</a:t>
            </a:r>
            <a:r>
              <a:rPr lang="zh-CN" altLang="en-US" sz="3200" dirty="0" smtClean="0">
                <a:solidFill>
                  <a:srgbClr val="3C4043"/>
                </a:solidFill>
                <a:latin typeface="Microsoft YaHei" charset="-122"/>
                <a:ea typeface="Microsoft YaHei" charset="-122"/>
                <a:cs typeface="Microsoft YaHei" charset="-122"/>
                <a:sym typeface="Google Sans"/>
              </a:rPr>
              <a:t>问题：</a:t>
            </a:r>
            <a:r>
              <a:rPr lang="en-US" altLang="zh-CN" sz="3200" dirty="0" smtClean="0">
                <a:solidFill>
                  <a:srgbClr val="3C4043"/>
                </a:solidFill>
                <a:latin typeface="Microsoft YaHei" charset="-122"/>
                <a:ea typeface="Microsoft YaHei" charset="-122"/>
                <a:cs typeface="Microsoft YaHei" charset="-122"/>
                <a:sym typeface="Google Sans"/>
              </a:rPr>
              <a:t>IMDb</a:t>
            </a:r>
            <a:r>
              <a:rPr lang="zh-CN" altLang="en-US" sz="3200" dirty="0" smtClean="0">
                <a:solidFill>
                  <a:srgbClr val="3C4043"/>
                </a:solidFill>
                <a:latin typeface="Microsoft YaHei" charset="-122"/>
                <a:ea typeface="Microsoft YaHei" charset="-122"/>
                <a:cs typeface="Microsoft YaHei" charset="-122"/>
                <a:sym typeface="Google Sans"/>
              </a:rPr>
              <a:t> 数据集介绍</a:t>
            </a:r>
            <a:endParaRPr lang="en-US" altLang="zh-CN" sz="3200" dirty="0" smtClean="0">
              <a:solidFill>
                <a:srgbClr val="3C4043"/>
              </a:solidFill>
              <a:latin typeface="Microsoft YaHei" charset="-122"/>
              <a:ea typeface="Microsoft YaHei" charset="-122"/>
              <a:cs typeface="Microsoft YaHei" charset="-122"/>
              <a:sym typeface="Google Sans"/>
            </a:endParaRPr>
          </a:p>
          <a:p>
            <a:pPr marL="571500" indent="-571500">
              <a:lnSpc>
                <a:spcPct val="150000"/>
              </a:lnSpc>
              <a:buFont typeface="Arial" panose="020B0604020202020204" pitchFamily="34" charset="0"/>
              <a:buChar char="•"/>
            </a:pPr>
            <a:r>
              <a:rPr lang="zh-CN" altLang="en-US" sz="3200" dirty="0" smtClean="0">
                <a:solidFill>
                  <a:srgbClr val="3C4043"/>
                </a:solidFill>
                <a:latin typeface="Microsoft YaHei" charset="-122"/>
                <a:ea typeface="Microsoft YaHei" charset="-122"/>
                <a:cs typeface="Microsoft YaHei" charset="-122"/>
                <a:sym typeface="Google Sans"/>
              </a:rPr>
              <a:t>二分类问题：电影评论分类模型实践</a:t>
            </a:r>
            <a:endParaRPr lang="en-US" altLang="zh-CN" sz="3200" dirty="0" smtClean="0">
              <a:solidFill>
                <a:srgbClr val="3C4043"/>
              </a:solidFill>
              <a:latin typeface="Microsoft YaHei" charset="-122"/>
              <a:ea typeface="Microsoft YaHei" charset="-122"/>
              <a:cs typeface="Microsoft YaHei" charset="-122"/>
              <a:sym typeface="Google Sans"/>
            </a:endParaRPr>
          </a:p>
        </p:txBody>
      </p:sp>
      <p:sp>
        <p:nvSpPr>
          <p:cNvPr id="5" name="Google Shape;450;p102">
            <a:extLst>
              <a:ext uri="{FF2B5EF4-FFF2-40B4-BE49-F238E27FC236}">
                <a16:creationId xmlns="" xmlns:a16="http://schemas.microsoft.com/office/drawing/2014/main" id="{6DB4F25D-EC9D-EF44-BEFA-70C7EF571A5E}"/>
              </a:ext>
            </a:extLst>
          </p:cNvPr>
          <p:cNvSpPr txBox="1"/>
          <p:nvPr/>
        </p:nvSpPr>
        <p:spPr>
          <a:xfrm>
            <a:off x="1060528" y="626164"/>
            <a:ext cx="9232743" cy="771315"/>
          </a:xfrm>
          <a:prstGeom prst="rect">
            <a:avLst/>
          </a:prstGeom>
          <a:noFill/>
          <a:ln>
            <a:noFill/>
          </a:ln>
        </p:spPr>
        <p:txBody>
          <a:bodyPr spcFirstLastPara="1" wrap="square" lIns="91425" tIns="91425" rIns="91425" bIns="91425" anchor="t" anchorCtr="0">
            <a:noAutofit/>
          </a:bodyPr>
          <a:lstStyle/>
          <a:p>
            <a:pPr lvl="0"/>
            <a:r>
              <a:rPr lang="zh-CN" altLang="en-US" sz="4000" dirty="0">
                <a:solidFill>
                  <a:srgbClr val="3C4043"/>
                </a:solidFill>
                <a:latin typeface="Microsoft YaHei" charset="-122"/>
                <a:ea typeface="Microsoft YaHei" charset="-122"/>
                <a:cs typeface="Microsoft YaHei" charset="-122"/>
                <a:sym typeface="Google Sans"/>
              </a:rPr>
              <a:t>目录</a:t>
            </a:r>
            <a:endParaRPr lang="en-US" altLang="zh-CN" sz="40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3371551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模型：层构成的神经网络</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13" name="Picture 12">
            <a:extLst>
              <a:ext uri="{FF2B5EF4-FFF2-40B4-BE49-F238E27FC236}">
                <a16:creationId xmlns="" xmlns:a16="http://schemas.microsoft.com/office/drawing/2014/main" id="{25A220AA-A5FE-AB4E-A3C9-B7EA1995636C}"/>
              </a:ext>
            </a:extLst>
          </p:cNvPr>
          <p:cNvPicPr>
            <a:picLocks noChangeAspect="1"/>
          </p:cNvPicPr>
          <p:nvPr/>
        </p:nvPicPr>
        <p:blipFill>
          <a:blip r:embed="rId3"/>
          <a:stretch>
            <a:fillRect/>
          </a:stretch>
        </p:blipFill>
        <p:spPr>
          <a:xfrm>
            <a:off x="833120" y="2032840"/>
            <a:ext cx="12964160" cy="4721860"/>
          </a:xfrm>
          <a:prstGeom prst="rect">
            <a:avLst/>
          </a:prstGeom>
        </p:spPr>
      </p:pic>
    </p:spTree>
    <p:extLst>
      <p:ext uri="{BB962C8B-B14F-4D97-AF65-F5344CB8AC3E}">
        <p14:creationId xmlns:p14="http://schemas.microsoft.com/office/powerpoint/2010/main" val="602252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a:solidFill>
                  <a:srgbClr val="3C4043"/>
                </a:solidFill>
                <a:latin typeface="Microsoft YaHei" charset="-122"/>
                <a:ea typeface="Microsoft YaHei" charset="-122"/>
                <a:cs typeface="Microsoft YaHei" charset="-122"/>
                <a:sym typeface="Google Sans"/>
              </a:rPr>
              <a:t>深度学习之”</a:t>
            </a:r>
            <a:r>
              <a:rPr lang="en-US" altLang="zh-CN" sz="4000" dirty="0">
                <a:solidFill>
                  <a:srgbClr val="3C4043"/>
                </a:solidFill>
                <a:latin typeface="Microsoft YaHei" charset="-122"/>
                <a:ea typeface="Microsoft YaHei" charset="-122"/>
                <a:cs typeface="Microsoft YaHei" charset="-122"/>
                <a:sym typeface="Google Sans"/>
              </a:rPr>
              <a:t>Hello MNIST”</a:t>
            </a:r>
          </a:p>
        </p:txBody>
      </p:sp>
    </p:spTree>
    <p:extLst>
      <p:ext uri="{BB962C8B-B14F-4D97-AF65-F5344CB8AC3E}">
        <p14:creationId xmlns:p14="http://schemas.microsoft.com/office/powerpoint/2010/main" val="116445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rPr>
              <a:t>MNIST</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数据集介绍</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a:p>
            <a:pPr lvl="0"/>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
        <p:nvSpPr>
          <p:cNvPr id="19" name="Google Shape;450;p102">
            <a:extLst>
              <a:ext uri="{FF2B5EF4-FFF2-40B4-BE49-F238E27FC236}">
                <a16:creationId xmlns="" xmlns:a16="http://schemas.microsoft.com/office/drawing/2014/main" id="{4920BA65-E867-0842-AD2B-6904829735EE}"/>
              </a:ext>
            </a:extLst>
          </p:cNvPr>
          <p:cNvSpPr txBox="1"/>
          <p:nvPr/>
        </p:nvSpPr>
        <p:spPr>
          <a:xfrm>
            <a:off x="986938" y="1244979"/>
            <a:ext cx="12068662" cy="1193422"/>
          </a:xfrm>
          <a:prstGeom prst="rect">
            <a:avLst/>
          </a:prstGeom>
          <a:noFill/>
          <a:ln>
            <a:noFill/>
          </a:ln>
        </p:spPr>
        <p:txBody>
          <a:bodyPr spcFirstLastPara="1" wrap="square" lIns="91425" tIns="91425" rIns="91425" bIns="91425" anchor="t" anchorCtr="0">
            <a:noAutofit/>
          </a:bodyPr>
          <a:lstStyle/>
          <a:p>
            <a:pPr>
              <a:lnSpc>
                <a:spcPct val="150000"/>
              </a:lnSpc>
            </a:pP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hlinkClick r:id="rId3"/>
              </a:rPr>
              <a:t>MNIST</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是一套手写体数字的图像数据集，包含 </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60,000</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个训练样例和 </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10,000</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个测试样例，由纽约大学的 </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Yann </a:t>
            </a:r>
            <a:r>
              <a:rPr lang="en-US" altLang="zh-CN" sz="2400" dirty="0" err="1">
                <a:solidFill>
                  <a:srgbClr val="3C4043"/>
                </a:solidFill>
                <a:latin typeface="Times New Roman" panose="02020603050405020304" pitchFamily="18" charset="0"/>
                <a:ea typeface="Google Sans"/>
                <a:cs typeface="Times New Roman" panose="02020603050405020304" pitchFamily="18" charset="0"/>
                <a:sym typeface="Google Sans"/>
              </a:rPr>
              <a:t>LeCun</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等人维护。</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5" name="Picture 4">
            <a:extLst>
              <a:ext uri="{FF2B5EF4-FFF2-40B4-BE49-F238E27FC236}">
                <a16:creationId xmlns="" xmlns:a16="http://schemas.microsoft.com/office/drawing/2014/main" id="{1434E91C-F012-6046-B7FE-D040033839CB}"/>
              </a:ext>
            </a:extLst>
          </p:cNvPr>
          <p:cNvPicPr>
            <a:picLocks noChangeAspect="1"/>
          </p:cNvPicPr>
          <p:nvPr/>
        </p:nvPicPr>
        <p:blipFill>
          <a:blip r:embed="rId4"/>
          <a:stretch>
            <a:fillRect/>
          </a:stretch>
        </p:blipFill>
        <p:spPr>
          <a:xfrm>
            <a:off x="2533650" y="2760132"/>
            <a:ext cx="8851900" cy="4876800"/>
          </a:xfrm>
          <a:prstGeom prst="rect">
            <a:avLst/>
          </a:prstGeom>
        </p:spPr>
      </p:pic>
    </p:spTree>
    <p:extLst>
      <p:ext uri="{BB962C8B-B14F-4D97-AF65-F5344CB8AC3E}">
        <p14:creationId xmlns:p14="http://schemas.microsoft.com/office/powerpoint/2010/main" val="15397794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获取 </a:t>
            </a:r>
            <a:r>
              <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rPr>
              <a:t>MNIST</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数据集</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2" name="Picture 1">
            <a:extLst>
              <a:ext uri="{FF2B5EF4-FFF2-40B4-BE49-F238E27FC236}">
                <a16:creationId xmlns="" xmlns:a16="http://schemas.microsoft.com/office/drawing/2014/main" id="{00CA33D1-8BBC-444B-8DCB-0B0D60F5007C}"/>
              </a:ext>
            </a:extLst>
          </p:cNvPr>
          <p:cNvPicPr>
            <a:picLocks noChangeAspect="1"/>
          </p:cNvPicPr>
          <p:nvPr/>
        </p:nvPicPr>
        <p:blipFill>
          <a:blip r:embed="rId3"/>
          <a:stretch>
            <a:fillRect/>
          </a:stretch>
        </p:blipFill>
        <p:spPr>
          <a:xfrm>
            <a:off x="657755" y="1438619"/>
            <a:ext cx="13421223" cy="5961963"/>
          </a:xfrm>
          <a:prstGeom prst="rect">
            <a:avLst/>
          </a:prstGeom>
        </p:spPr>
      </p:pic>
    </p:spTree>
    <p:extLst>
      <p:ext uri="{BB962C8B-B14F-4D97-AF65-F5344CB8AC3E}">
        <p14:creationId xmlns:p14="http://schemas.microsoft.com/office/powerpoint/2010/main" val="7232054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rPr>
              <a:t>MNIST</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手写体数字介绍</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
        <p:nvSpPr>
          <p:cNvPr id="19" name="Google Shape;450;p102">
            <a:extLst>
              <a:ext uri="{FF2B5EF4-FFF2-40B4-BE49-F238E27FC236}">
                <a16:creationId xmlns="" xmlns:a16="http://schemas.microsoft.com/office/drawing/2014/main" id="{4920BA65-E867-0842-AD2B-6904829735EE}"/>
              </a:ext>
            </a:extLst>
          </p:cNvPr>
          <p:cNvSpPr txBox="1"/>
          <p:nvPr/>
        </p:nvSpPr>
        <p:spPr>
          <a:xfrm>
            <a:off x="986938" y="1244978"/>
            <a:ext cx="11526795" cy="1853821"/>
          </a:xfrm>
          <a:prstGeom prst="rect">
            <a:avLst/>
          </a:prstGeom>
          <a:noFill/>
          <a:ln>
            <a:noFill/>
          </a:ln>
        </p:spPr>
        <p:txBody>
          <a:bodyPr spcFirstLastPara="1" wrap="square" lIns="91425" tIns="91425" rIns="91425" bIns="91425" anchor="t" anchorCtr="0">
            <a:noAutofit/>
          </a:bodyPr>
          <a:lstStyle/>
          <a:p>
            <a:pPr>
              <a:lnSpc>
                <a:spcPct val="150000"/>
              </a:lnSpc>
            </a:pP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MNIST</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图像数据集使用形如［</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28</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28</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］的二阶数组来表示每个手写体数字，数组中的每个元素对应一个像素点，即每张图像大小固定为 </a:t>
            </a:r>
            <a:r>
              <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rPr>
              <a:t>28x28</a:t>
            </a: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像素。</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3" name="Picture 2">
            <a:extLst>
              <a:ext uri="{FF2B5EF4-FFF2-40B4-BE49-F238E27FC236}">
                <a16:creationId xmlns="" xmlns:a16="http://schemas.microsoft.com/office/drawing/2014/main" id="{90F1BF95-C746-E246-B409-FEE58B7FDB70}"/>
              </a:ext>
            </a:extLst>
          </p:cNvPr>
          <p:cNvPicPr>
            <a:picLocks noChangeAspect="1"/>
          </p:cNvPicPr>
          <p:nvPr/>
        </p:nvPicPr>
        <p:blipFill>
          <a:blip r:embed="rId3"/>
          <a:stretch>
            <a:fillRect/>
          </a:stretch>
        </p:blipFill>
        <p:spPr>
          <a:xfrm>
            <a:off x="1299483" y="3376656"/>
            <a:ext cx="10901703" cy="3068022"/>
          </a:xfrm>
          <a:prstGeom prst="rect">
            <a:avLst/>
          </a:prstGeom>
        </p:spPr>
      </p:pic>
    </p:spTree>
    <p:extLst>
      <p:ext uri="{BB962C8B-B14F-4D97-AF65-F5344CB8AC3E}">
        <p14:creationId xmlns:p14="http://schemas.microsoft.com/office/powerpoint/2010/main" val="19053542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''Hello</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MNIST''</a:t>
            </a:r>
          </a:p>
        </p:txBody>
      </p:sp>
      <p:pic>
        <p:nvPicPr>
          <p:cNvPr id="5" name="Picture 2" descr="https://miro.medium.com/max/2200/1*XdCMCaHPt-pqtEibUfAnNw.png">
            <a:extLst>
              <a:ext uri="{FF2B5EF4-FFF2-40B4-BE49-F238E27FC236}">
                <a16:creationId xmlns="" xmlns:a16="http://schemas.microsoft.com/office/drawing/2014/main" id="{536DE511-E19F-4348-97B3-573D87A9A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523" y="1097773"/>
            <a:ext cx="9525000" cy="649431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50;p102">
            <a:extLst>
              <a:ext uri="{FF2B5EF4-FFF2-40B4-BE49-F238E27FC236}">
                <a16:creationId xmlns="" xmlns:a16="http://schemas.microsoft.com/office/drawing/2014/main" id="{683A0286-3EEB-1845-A0B6-80BC315A63E4}"/>
              </a:ext>
            </a:extLst>
          </p:cNvPr>
          <p:cNvSpPr txBox="1"/>
          <p:nvPr/>
        </p:nvSpPr>
        <p:spPr>
          <a:xfrm>
            <a:off x="3378007" y="2351301"/>
            <a:ext cx="2091257" cy="706489"/>
          </a:xfrm>
          <a:prstGeom prst="rect">
            <a:avLst/>
          </a:prstGeom>
          <a:noFill/>
          <a:ln>
            <a:noFill/>
          </a:ln>
        </p:spPr>
        <p:txBody>
          <a:bodyPr spcFirstLastPara="1" wrap="square" lIns="91425" tIns="91425" rIns="91425" bIns="91425" anchor="t" anchorCtr="0">
            <a:noAutofit/>
          </a:bodyPr>
          <a:lstStyle/>
          <a:p>
            <a:pPr lvl="0" algn="ctr"/>
            <a:r>
              <a:rPr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（输入）数据</a:t>
            </a:r>
            <a:endParaRPr lang="en-US" altLang="zh-CN"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7" name="Google Shape;450;p102">
            <a:extLst>
              <a:ext uri="{FF2B5EF4-FFF2-40B4-BE49-F238E27FC236}">
                <a16:creationId xmlns="" xmlns:a16="http://schemas.microsoft.com/office/drawing/2014/main" id="{C86742DB-14FA-DF48-9B5D-1E6B226BB8E1}"/>
              </a:ext>
            </a:extLst>
          </p:cNvPr>
          <p:cNvSpPr txBox="1"/>
          <p:nvPr/>
        </p:nvSpPr>
        <p:spPr>
          <a:xfrm>
            <a:off x="7451478" y="2351301"/>
            <a:ext cx="2091257" cy="706489"/>
          </a:xfrm>
          <a:prstGeom prst="rect">
            <a:avLst/>
          </a:prstGeom>
          <a:noFill/>
          <a:ln>
            <a:noFill/>
          </a:ln>
        </p:spPr>
        <p:txBody>
          <a:bodyPr spcFirstLastPara="1" wrap="square" lIns="91425" tIns="91425" rIns="91425" bIns="91425" anchor="t" anchorCtr="0">
            <a:noAutofit/>
          </a:bodyPr>
          <a:lstStyle/>
          <a:p>
            <a:pPr lvl="0" algn="ctr"/>
            <a:r>
              <a:rPr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模型</a:t>
            </a:r>
            <a:endParaRPr lang="en-US" altLang="zh-CN"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1164299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使用 </a:t>
            </a:r>
            <a:r>
              <a:rPr lang="en-US" altLang="zh-CN" sz="3600" dirty="0" err="1">
                <a:solidFill>
                  <a:srgbClr val="3C4043"/>
                </a:solidFill>
                <a:latin typeface="Times New Roman" panose="02020603050405020304" pitchFamily="18" charset="0"/>
                <a:ea typeface="Google Sans"/>
                <a:cs typeface="Times New Roman" panose="02020603050405020304" pitchFamily="18" charset="0"/>
                <a:sym typeface="Google Sans"/>
              </a:rPr>
              <a:t>Keras</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加载 </a:t>
            </a:r>
            <a:r>
              <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rPr>
              <a:t>MNIST</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数据集</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3" name="Picture 2">
            <a:extLst>
              <a:ext uri="{FF2B5EF4-FFF2-40B4-BE49-F238E27FC236}">
                <a16:creationId xmlns="" xmlns:a16="http://schemas.microsoft.com/office/drawing/2014/main" id="{386F412D-FD54-344A-8588-E58456BA89D3}"/>
              </a:ext>
            </a:extLst>
          </p:cNvPr>
          <p:cNvPicPr>
            <a:picLocks noChangeAspect="1"/>
          </p:cNvPicPr>
          <p:nvPr/>
        </p:nvPicPr>
        <p:blipFill>
          <a:blip r:embed="rId3"/>
          <a:stretch>
            <a:fillRect/>
          </a:stretch>
        </p:blipFill>
        <p:spPr>
          <a:xfrm>
            <a:off x="1468256" y="4465843"/>
            <a:ext cx="11693889" cy="2997589"/>
          </a:xfrm>
          <a:prstGeom prst="rect">
            <a:avLst/>
          </a:prstGeom>
        </p:spPr>
      </p:pic>
      <p:sp>
        <p:nvSpPr>
          <p:cNvPr id="10" name="Google Shape;450;p102">
            <a:extLst>
              <a:ext uri="{FF2B5EF4-FFF2-40B4-BE49-F238E27FC236}">
                <a16:creationId xmlns="" xmlns:a16="http://schemas.microsoft.com/office/drawing/2014/main" id="{196867D7-57E3-D64A-9699-BF4DB34359C7}"/>
              </a:ext>
            </a:extLst>
          </p:cNvPr>
          <p:cNvSpPr txBox="1"/>
          <p:nvPr/>
        </p:nvSpPr>
        <p:spPr>
          <a:xfrm>
            <a:off x="1468256" y="1313800"/>
            <a:ext cx="12593595" cy="2936016"/>
          </a:xfrm>
          <a:prstGeom prst="rect">
            <a:avLst/>
          </a:prstGeom>
          <a:noFill/>
          <a:ln>
            <a:noFill/>
          </a:ln>
        </p:spPr>
        <p:txBody>
          <a:bodyPr spcFirstLastPara="1" wrap="square" lIns="91425" tIns="91425" rIns="91425" bIns="91425" anchor="t" anchorCtr="0">
            <a:noAutofit/>
          </a:bodyPr>
          <a:lstStyle/>
          <a:p>
            <a:pPr>
              <a:lnSpc>
                <a:spcPct val="150000"/>
              </a:lnSpc>
            </a:pPr>
            <a:r>
              <a:rPr lang="en-US" altLang="zh-CN" sz="2400" b="1" dirty="0" err="1">
                <a:solidFill>
                  <a:srgbClr val="3C4043"/>
                </a:solidFill>
                <a:latin typeface="Courier New" panose="02070309020205020404" pitchFamily="49" charset="0"/>
                <a:ea typeface="Google Sans"/>
                <a:cs typeface="Courier New" panose="02070309020205020404" pitchFamily="49" charset="0"/>
                <a:sym typeface="Google Sans"/>
              </a:rPr>
              <a:t>tf.kera.datasets.mnist.load_data</a:t>
            </a: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(path=‘</a:t>
            </a:r>
            <a:r>
              <a:rPr lang="en-US" altLang="zh-CN" sz="2400" b="1" dirty="0" err="1">
                <a:solidFill>
                  <a:srgbClr val="3C4043"/>
                </a:solidFill>
                <a:latin typeface="Courier New" panose="02070309020205020404" pitchFamily="49" charset="0"/>
                <a:ea typeface="Google Sans"/>
                <a:cs typeface="Courier New" panose="02070309020205020404" pitchFamily="49" charset="0"/>
                <a:sym typeface="Google Sans"/>
              </a:rPr>
              <a:t>mnist.npz</a:t>
            </a: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a:t>
            </a:r>
          </a:p>
          <a:p>
            <a:pPr>
              <a:lnSpc>
                <a:spcPct val="150000"/>
              </a:lnSpc>
            </a:pP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Arguments:</a:t>
            </a:r>
          </a:p>
          <a:p>
            <a:pPr marL="342900" indent="-342900">
              <a:lnSpc>
                <a:spcPct val="150000"/>
              </a:lnSpc>
              <a:buFont typeface="Arial" panose="020B0604020202020204" pitchFamily="34" charset="0"/>
              <a:buChar char="•"/>
            </a:pP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path:</a:t>
            </a:r>
            <a:r>
              <a:rPr lang="zh-CN" altLang="en-US" sz="2400" dirty="0">
                <a:solidFill>
                  <a:srgbClr val="3C4043"/>
                </a:solidFill>
                <a:latin typeface="Courier New" panose="02070309020205020404" pitchFamily="49" charset="0"/>
                <a:ea typeface="Google Sans"/>
                <a:cs typeface="Courier New" panose="02070309020205020404" pitchFamily="49" charset="0"/>
                <a:sym typeface="Google Sans"/>
              </a:rPr>
              <a:t>本地缓存 </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MNIST</a:t>
            </a:r>
            <a:r>
              <a:rPr lang="zh-CN" altLang="en-US" sz="2400" dirty="0">
                <a:solidFill>
                  <a:srgbClr val="3C4043"/>
                </a:solidFill>
                <a:latin typeface="Courier New" panose="02070309020205020404" pitchFamily="49" charset="0"/>
                <a:ea typeface="Google Sans"/>
                <a:cs typeface="Courier New" panose="02070309020205020404" pitchFamily="49" charset="0"/>
                <a:sym typeface="Google Sans"/>
              </a:rPr>
              <a:t> 数据集</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mnist.npz</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a:t>
            </a:r>
            <a:r>
              <a:rPr lang="zh-CN" altLang="en-US" sz="2400" dirty="0">
                <a:solidFill>
                  <a:srgbClr val="3C4043"/>
                </a:solidFill>
                <a:latin typeface="Courier New" panose="02070309020205020404" pitchFamily="49" charset="0"/>
                <a:ea typeface="Google Sans"/>
                <a:cs typeface="Courier New" panose="02070309020205020404" pitchFamily="49" charset="0"/>
                <a:sym typeface="Google Sans"/>
              </a:rPr>
              <a:t>的相对路径（</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keras</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/datasets</a:t>
            </a:r>
            <a:r>
              <a:rPr lang="zh-CN" altLang="en-US" sz="2400" dirty="0">
                <a:solidFill>
                  <a:srgbClr val="3C4043"/>
                </a:solidFill>
                <a:latin typeface="Courier New" panose="02070309020205020404" pitchFamily="49" charset="0"/>
                <a:ea typeface="Google Sans"/>
                <a:cs typeface="Courier New" panose="02070309020205020404" pitchFamily="49" charset="0"/>
                <a:sym typeface="Google Sans"/>
              </a:rPr>
              <a:t>）</a:t>
            </a:r>
            <a:endPar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endParaRPr>
          </a:p>
          <a:p>
            <a:pPr>
              <a:lnSpc>
                <a:spcPct val="150000"/>
              </a:lnSpc>
            </a:pP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Returns</a:t>
            </a:r>
            <a:r>
              <a:rPr lang="zh-CN" altLang="en-US" sz="2400" b="1" dirty="0">
                <a:solidFill>
                  <a:srgbClr val="3C4043"/>
                </a:solidFill>
                <a:latin typeface="Courier New" panose="02070309020205020404" pitchFamily="49" charset="0"/>
                <a:ea typeface="Google Sans"/>
                <a:cs typeface="Courier New" panose="02070309020205020404" pitchFamily="49" charset="0"/>
                <a:sym typeface="Google Sans"/>
              </a:rPr>
              <a:t>：</a:t>
            </a:r>
            <a:endPar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endParaRPr>
          </a:p>
          <a:p>
            <a:pPr>
              <a:lnSpc>
                <a:spcPct val="150000"/>
              </a:lnSpc>
            </a:pPr>
            <a:r>
              <a:rPr lang="zh-CN" altLang="en-US" sz="2400" b="1" dirty="0">
                <a:solidFill>
                  <a:srgbClr val="3C4043"/>
                </a:solidFill>
                <a:latin typeface="Courier New" panose="02070309020205020404" pitchFamily="49" charset="0"/>
                <a:ea typeface="Google Sans"/>
                <a:cs typeface="Courier New" panose="02070309020205020404" pitchFamily="49" charset="0"/>
                <a:sym typeface="Google Sans"/>
              </a:rPr>
              <a:t>  </a:t>
            </a:r>
            <a:r>
              <a:rPr lang="en-US" altLang="zh-CN" sz="2400" b="1" dirty="0">
                <a:solidFill>
                  <a:srgbClr val="3C4043"/>
                </a:solidFill>
                <a:latin typeface="Courier New" panose="02070309020205020404" pitchFamily="49" charset="0"/>
                <a:ea typeface="Google Sans"/>
                <a:cs typeface="Courier New" panose="02070309020205020404" pitchFamily="49" charset="0"/>
                <a:sym typeface="Google Sans"/>
              </a:rPr>
              <a:t>Tuple</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 of </a:t>
            </a:r>
            <a:r>
              <a:rPr lang="en-US" altLang="zh-CN" sz="2400" b="1" dirty="0" err="1">
                <a:solidFill>
                  <a:srgbClr val="3C4043"/>
                </a:solidFill>
                <a:latin typeface="Courier New" panose="02070309020205020404" pitchFamily="49" charset="0"/>
                <a:ea typeface="Google Sans"/>
                <a:cs typeface="Courier New" panose="02070309020205020404" pitchFamily="49" charset="0"/>
                <a:sym typeface="Google Sans"/>
              </a:rPr>
              <a:t>Numpy</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 arrays: `(</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x_train</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 </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y_train</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 (</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x_test</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 </a:t>
            </a:r>
            <a:r>
              <a:rPr lang="en-US" altLang="zh-CN" sz="2400" dirty="0" err="1">
                <a:solidFill>
                  <a:srgbClr val="3C4043"/>
                </a:solidFill>
                <a:latin typeface="Courier New" panose="02070309020205020404" pitchFamily="49" charset="0"/>
                <a:ea typeface="Google Sans"/>
                <a:cs typeface="Courier New" panose="02070309020205020404" pitchFamily="49" charset="0"/>
                <a:sym typeface="Google Sans"/>
              </a:rPr>
              <a:t>y_test</a:t>
            </a:r>
            <a:r>
              <a:rPr lang="en-US" altLang="zh-CN" sz="2400" dirty="0">
                <a:solidFill>
                  <a:srgbClr val="3C4043"/>
                </a:solidFill>
                <a:latin typeface="Courier New" panose="02070309020205020404" pitchFamily="49" charset="0"/>
                <a:ea typeface="Google Sans"/>
                <a:cs typeface="Courier New" panose="02070309020205020404" pitchFamily="49" charset="0"/>
                <a:sym typeface="Google Sans"/>
              </a:rPr>
              <a:t>)`.</a:t>
            </a:r>
          </a:p>
        </p:txBody>
      </p:sp>
    </p:spTree>
    <p:extLst>
      <p:ext uri="{BB962C8B-B14F-4D97-AF65-F5344CB8AC3E}">
        <p14:creationId xmlns:p14="http://schemas.microsoft.com/office/powerpoint/2010/main" val="17568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使用 </a:t>
            </a:r>
            <a:r>
              <a:rPr lang="en-US" altLang="zh-CN" sz="3600" dirty="0" err="1">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Keras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定义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MNIST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模型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5" name="Picture 4">
            <a:extLst>
              <a:ext uri="{FF2B5EF4-FFF2-40B4-BE49-F238E27FC236}">
                <a16:creationId xmlns="" xmlns:a16="http://schemas.microsoft.com/office/drawing/2014/main" id="{74B3FFE3-E31A-C049-A194-5145CF1AB41E}"/>
              </a:ext>
            </a:extLst>
          </p:cNvPr>
          <p:cNvPicPr>
            <a:picLocks noChangeAspect="1"/>
          </p:cNvPicPr>
          <p:nvPr/>
        </p:nvPicPr>
        <p:blipFill>
          <a:blip r:embed="rId3"/>
          <a:stretch>
            <a:fillRect/>
          </a:stretch>
        </p:blipFill>
        <p:spPr>
          <a:xfrm>
            <a:off x="459430" y="3527348"/>
            <a:ext cx="7704272" cy="4110762"/>
          </a:xfrm>
          <a:prstGeom prst="rect">
            <a:avLst/>
          </a:prstGeom>
        </p:spPr>
      </p:pic>
      <p:pic>
        <p:nvPicPr>
          <p:cNvPr id="6" name="Picture 5">
            <a:extLst>
              <a:ext uri="{FF2B5EF4-FFF2-40B4-BE49-F238E27FC236}">
                <a16:creationId xmlns="" xmlns:a16="http://schemas.microsoft.com/office/drawing/2014/main" id="{0BCD4AA5-43D8-BE45-B583-6F3A3FF095A9}"/>
              </a:ext>
            </a:extLst>
          </p:cNvPr>
          <p:cNvPicPr>
            <a:picLocks noChangeAspect="1"/>
          </p:cNvPicPr>
          <p:nvPr/>
        </p:nvPicPr>
        <p:blipFill>
          <a:blip r:embed="rId4"/>
          <a:stretch>
            <a:fillRect/>
          </a:stretch>
        </p:blipFill>
        <p:spPr>
          <a:xfrm>
            <a:off x="8339994" y="744528"/>
            <a:ext cx="5494212" cy="7300869"/>
          </a:xfrm>
          <a:prstGeom prst="rect">
            <a:avLst/>
          </a:prstGeom>
        </p:spPr>
      </p:pic>
      <p:pic>
        <p:nvPicPr>
          <p:cNvPr id="7" name="Picture 6">
            <a:extLst>
              <a:ext uri="{FF2B5EF4-FFF2-40B4-BE49-F238E27FC236}">
                <a16:creationId xmlns="" xmlns:a16="http://schemas.microsoft.com/office/drawing/2014/main" id="{A1883B5A-BF34-B64A-B99D-9717CB7B7D31}"/>
              </a:ext>
            </a:extLst>
          </p:cNvPr>
          <p:cNvPicPr>
            <a:picLocks noChangeAspect="1"/>
          </p:cNvPicPr>
          <p:nvPr/>
        </p:nvPicPr>
        <p:blipFill>
          <a:blip r:embed="rId5"/>
          <a:stretch>
            <a:fillRect/>
          </a:stretch>
        </p:blipFill>
        <p:spPr>
          <a:xfrm>
            <a:off x="490426" y="1548908"/>
            <a:ext cx="7704272" cy="1905358"/>
          </a:xfrm>
          <a:prstGeom prst="rect">
            <a:avLst/>
          </a:prstGeom>
        </p:spPr>
      </p:pic>
    </p:spTree>
    <p:extLst>
      <p:ext uri="{BB962C8B-B14F-4D97-AF65-F5344CB8AC3E}">
        <p14:creationId xmlns:p14="http://schemas.microsoft.com/office/powerpoint/2010/main" val="28369575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使用 </a:t>
            </a:r>
            <a:r>
              <a:rPr lang="en-US" altLang="zh-CN" sz="3600" dirty="0" err="1">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Keras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训练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MNIST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模型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 xmlns:a16="http://schemas.microsoft.com/office/drawing/2014/main" id="{4F80154E-6BD3-864B-9040-1EC8B5079BCF}"/>
              </a:ext>
            </a:extLst>
          </p:cNvPr>
          <p:cNvPicPr>
            <a:picLocks noChangeAspect="1"/>
          </p:cNvPicPr>
          <p:nvPr/>
        </p:nvPicPr>
        <p:blipFill rotWithShape="1">
          <a:blip r:embed="rId3"/>
          <a:srcRect r="14137"/>
          <a:stretch/>
        </p:blipFill>
        <p:spPr>
          <a:xfrm>
            <a:off x="286992" y="2179663"/>
            <a:ext cx="6196721" cy="2763374"/>
          </a:xfrm>
          <a:prstGeom prst="rect">
            <a:avLst/>
          </a:prstGeom>
        </p:spPr>
      </p:pic>
      <p:pic>
        <p:nvPicPr>
          <p:cNvPr id="3" name="Picture 2">
            <a:extLst>
              <a:ext uri="{FF2B5EF4-FFF2-40B4-BE49-F238E27FC236}">
                <a16:creationId xmlns="" xmlns:a16="http://schemas.microsoft.com/office/drawing/2014/main" id="{7A872FBF-2FB5-1B4B-9415-C41CEC3C6B35}"/>
              </a:ext>
            </a:extLst>
          </p:cNvPr>
          <p:cNvPicPr>
            <a:picLocks noChangeAspect="1"/>
          </p:cNvPicPr>
          <p:nvPr/>
        </p:nvPicPr>
        <p:blipFill>
          <a:blip r:embed="rId4"/>
          <a:stretch>
            <a:fillRect/>
          </a:stretch>
        </p:blipFill>
        <p:spPr>
          <a:xfrm>
            <a:off x="6514710" y="2179663"/>
            <a:ext cx="7457396" cy="2578726"/>
          </a:xfrm>
          <a:prstGeom prst="rect">
            <a:avLst/>
          </a:prstGeom>
        </p:spPr>
      </p:pic>
      <p:pic>
        <p:nvPicPr>
          <p:cNvPr id="8" name="Picture 7">
            <a:extLst>
              <a:ext uri="{FF2B5EF4-FFF2-40B4-BE49-F238E27FC236}">
                <a16:creationId xmlns="" xmlns:a16="http://schemas.microsoft.com/office/drawing/2014/main" id="{BEF5BC96-B89D-304B-B26E-FD65DCEFB10C}"/>
              </a:ext>
            </a:extLst>
          </p:cNvPr>
          <p:cNvPicPr>
            <a:picLocks noChangeAspect="1"/>
          </p:cNvPicPr>
          <p:nvPr/>
        </p:nvPicPr>
        <p:blipFill>
          <a:blip r:embed="rId5"/>
          <a:stretch>
            <a:fillRect/>
          </a:stretch>
        </p:blipFill>
        <p:spPr>
          <a:xfrm>
            <a:off x="6576703" y="5496002"/>
            <a:ext cx="7395403" cy="1679713"/>
          </a:xfrm>
          <a:prstGeom prst="rect">
            <a:avLst/>
          </a:prstGeom>
        </p:spPr>
      </p:pic>
      <p:sp>
        <p:nvSpPr>
          <p:cNvPr id="9" name="Rectangle 8">
            <a:extLst>
              <a:ext uri="{FF2B5EF4-FFF2-40B4-BE49-F238E27FC236}">
                <a16:creationId xmlns="" xmlns:a16="http://schemas.microsoft.com/office/drawing/2014/main" id="{E0738995-83F3-2C4B-8F6C-A4287E256AEE}"/>
              </a:ext>
            </a:extLst>
          </p:cNvPr>
          <p:cNvSpPr/>
          <p:nvPr/>
        </p:nvSpPr>
        <p:spPr>
          <a:xfrm>
            <a:off x="1797804" y="2411840"/>
            <a:ext cx="2464230" cy="51734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 xmlns:a16="http://schemas.microsoft.com/office/drawing/2014/main" id="{DBFE0EA1-610B-534D-9A58-F27F9E83DCA2}"/>
              </a:ext>
            </a:extLst>
          </p:cNvPr>
          <p:cNvSpPr/>
          <p:nvPr/>
        </p:nvSpPr>
        <p:spPr>
          <a:xfrm>
            <a:off x="7114557" y="2753201"/>
            <a:ext cx="1264541" cy="25896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 xmlns:a16="http://schemas.microsoft.com/office/drawing/2014/main" id="{7DBE48D0-119A-2148-BBB6-7F1FA7DA845F}"/>
              </a:ext>
            </a:extLst>
          </p:cNvPr>
          <p:cNvSpPr/>
          <p:nvPr/>
        </p:nvSpPr>
        <p:spPr>
          <a:xfrm>
            <a:off x="7114556" y="6456692"/>
            <a:ext cx="1264541" cy="25896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Google Shape;450;p102">
            <a:extLst>
              <a:ext uri="{FF2B5EF4-FFF2-40B4-BE49-F238E27FC236}">
                <a16:creationId xmlns="" xmlns:a16="http://schemas.microsoft.com/office/drawing/2014/main" id="{F5D66064-CB02-A643-A1E9-3FBE07A276EC}"/>
              </a:ext>
            </a:extLst>
          </p:cNvPr>
          <p:cNvSpPr txBox="1"/>
          <p:nvPr/>
        </p:nvSpPr>
        <p:spPr>
          <a:xfrm>
            <a:off x="8851676" y="4789385"/>
            <a:ext cx="2783463" cy="573028"/>
          </a:xfrm>
          <a:prstGeom prst="rect">
            <a:avLst/>
          </a:prstGeom>
          <a:noFill/>
          <a:ln>
            <a:noFill/>
          </a:ln>
        </p:spPr>
        <p:txBody>
          <a:bodyPr spcFirstLastPara="1" wrap="square" lIns="91425" tIns="91425" rIns="91425" bIns="91425" anchor="t" anchorCtr="0">
            <a:noAutofit/>
          </a:bodyPr>
          <a:lstStyle/>
          <a:p>
            <a:pPr lvl="0" algn="ctr"/>
            <a:r>
              <a:rPr lang="en-US" altLang="zh-CN" sz="2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p>
        </p:txBody>
      </p:sp>
    </p:spTree>
    <p:extLst>
      <p:ext uri="{BB962C8B-B14F-4D97-AF65-F5344CB8AC3E}">
        <p14:creationId xmlns:p14="http://schemas.microsoft.com/office/powerpoint/2010/main" val="33433193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707124" y="3269950"/>
            <a:ext cx="9232743" cy="1900800"/>
          </a:xfrm>
          <a:prstGeom prst="rect">
            <a:avLst/>
          </a:prstGeom>
          <a:noFill/>
          <a:ln>
            <a:noFill/>
          </a:ln>
        </p:spPr>
        <p:txBody>
          <a:bodyPr spcFirstLastPara="1" wrap="square" lIns="91425" tIns="91425" rIns="91425" bIns="91425" anchor="t" anchorCtr="0">
            <a:noAutofit/>
          </a:bodyPr>
          <a:lstStyle/>
          <a:p>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Hello</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TensorFlow</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p>
        </p:txBody>
      </p:sp>
      <p:sp>
        <p:nvSpPr>
          <p:cNvPr id="3" name="Rectangle 2">
            <a:extLst>
              <a:ext uri="{FF2B5EF4-FFF2-40B4-BE49-F238E27FC236}">
                <a16:creationId xmlns="" xmlns:a16="http://schemas.microsoft.com/office/drawing/2014/main" id="{0BF149E0-5578-1D43-9E6F-08D5A961B2B2}"/>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latin typeface="Times New Roman" panose="02020603050405020304" pitchFamily="18" charset="0"/>
                <a:cs typeface="Times New Roman" panose="02020603050405020304" pitchFamily="18" charset="0"/>
              </a:rPr>
              <a:t>Try</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it</a:t>
            </a:r>
            <a:endParaRPr 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6657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a:solidFill>
                  <a:srgbClr val="3C4043"/>
                </a:solidFill>
                <a:latin typeface="Microsoft YaHei" charset="-122"/>
                <a:ea typeface="Microsoft YaHei" charset="-122"/>
                <a:cs typeface="Microsoft YaHei" charset="-122"/>
                <a:sym typeface="Google Sans"/>
              </a:rPr>
              <a:t>深度学习框架 </a:t>
            </a:r>
            <a:r>
              <a:rPr lang="en-US" altLang="zh-CN" sz="4000" dirty="0" err="1">
                <a:solidFill>
                  <a:srgbClr val="3C4043"/>
                </a:solidFill>
                <a:latin typeface="Microsoft YaHei" charset="-122"/>
                <a:ea typeface="Microsoft YaHei" charset="-122"/>
                <a:cs typeface="Microsoft YaHei" charset="-122"/>
                <a:sym typeface="Google Sans"/>
              </a:rPr>
              <a:t>Keras</a:t>
            </a:r>
            <a:r>
              <a:rPr lang="en-US" altLang="zh-CN" sz="4000" dirty="0">
                <a:solidFill>
                  <a:srgbClr val="3C4043"/>
                </a:solidFill>
                <a:latin typeface="Microsoft YaHei" charset="-122"/>
                <a:ea typeface="Microsoft YaHei" charset="-122"/>
                <a:cs typeface="Microsoft YaHei" charset="-122"/>
                <a:sym typeface="Google Sans"/>
              </a:rPr>
              <a:t> </a:t>
            </a:r>
            <a:r>
              <a:rPr lang="zh-CN" altLang="en-US" sz="4000" dirty="0">
                <a:solidFill>
                  <a:srgbClr val="3C4043"/>
                </a:solidFill>
                <a:latin typeface="Microsoft YaHei" charset="-122"/>
                <a:ea typeface="Microsoft YaHei" charset="-122"/>
                <a:cs typeface="Microsoft YaHei" charset="-122"/>
                <a:sym typeface="Google Sans"/>
              </a:rPr>
              <a:t>简介</a:t>
            </a:r>
          </a:p>
        </p:txBody>
      </p:sp>
    </p:spTree>
    <p:extLst>
      <p:ext uri="{BB962C8B-B14F-4D97-AF65-F5344CB8AC3E}">
        <p14:creationId xmlns:p14="http://schemas.microsoft.com/office/powerpoint/2010/main" val="264074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237191" y="3605808"/>
            <a:ext cx="10156017"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smtClean="0">
                <a:solidFill>
                  <a:srgbClr val="3C4043"/>
                </a:solidFill>
                <a:latin typeface="Microsoft YaHei" charset="-122"/>
                <a:ea typeface="Microsoft YaHei" charset="-122"/>
                <a:cs typeface="Microsoft YaHei" charset="-122"/>
                <a:sym typeface="Google Sans"/>
              </a:rPr>
              <a:t>二分类问题：</a:t>
            </a:r>
            <a:r>
              <a:rPr lang="en-US" altLang="zh-CN" sz="4000" dirty="0" smtClean="0">
                <a:solidFill>
                  <a:srgbClr val="3C4043"/>
                </a:solidFill>
                <a:latin typeface="Microsoft YaHei" charset="-122"/>
                <a:ea typeface="Microsoft YaHei" charset="-122"/>
                <a:cs typeface="Microsoft YaHei" charset="-122"/>
                <a:sym typeface="Google Sans"/>
              </a:rPr>
              <a:t>IMDb</a:t>
            </a:r>
            <a:r>
              <a:rPr lang="zh-CN" altLang="en-US" sz="4000" dirty="0" smtClean="0">
                <a:solidFill>
                  <a:srgbClr val="3C4043"/>
                </a:solidFill>
                <a:latin typeface="Microsoft YaHei" charset="-122"/>
                <a:ea typeface="Microsoft YaHei" charset="-122"/>
                <a:cs typeface="Microsoft YaHei" charset="-122"/>
                <a:sym typeface="Google Sans"/>
              </a:rPr>
              <a:t> 数据集介绍</a:t>
            </a:r>
            <a:endParaRPr lang="zh-CN" altLang="en-US" sz="40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7187396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zh-CN" altLang="en-US" sz="3600" dirty="0" smtClean="0">
                <a:solidFill>
                  <a:srgbClr val="3C4043"/>
                </a:solidFill>
                <a:latin typeface="Microsoft YaHei" charset="-122"/>
                <a:ea typeface="Microsoft YaHei" charset="-122"/>
                <a:cs typeface="Microsoft YaHei" charset="-122"/>
                <a:sym typeface="Google Sans"/>
              </a:rPr>
              <a:t>二分类是什么</a:t>
            </a:r>
            <a:endParaRPr lang="en-US" altLang="zh-CN" sz="3600" dirty="0">
              <a:solidFill>
                <a:srgbClr val="3C4043"/>
              </a:solidFill>
              <a:latin typeface="Microsoft YaHei" charset="-122"/>
              <a:ea typeface="Microsoft YaHei" charset="-122"/>
              <a:cs typeface="Microsoft YaHei" charset="-122"/>
              <a:sym typeface="Google Sans"/>
            </a:endParaRPr>
          </a:p>
        </p:txBody>
      </p:sp>
      <p:pic>
        <p:nvPicPr>
          <p:cNvPr id="3" name="Picture 2">
            <a:extLst>
              <a:ext uri="{FF2B5EF4-FFF2-40B4-BE49-F238E27FC236}">
                <a16:creationId xmlns="" xmlns:a16="http://schemas.microsoft.com/office/drawing/2014/main" id="{BA915D8F-3131-F54A-B112-252614F7EA2E}"/>
              </a:ext>
            </a:extLst>
          </p:cNvPr>
          <p:cNvPicPr>
            <a:picLocks noChangeAspect="1"/>
          </p:cNvPicPr>
          <p:nvPr/>
        </p:nvPicPr>
        <p:blipFill>
          <a:blip r:embed="rId3"/>
          <a:stretch>
            <a:fillRect/>
          </a:stretch>
        </p:blipFill>
        <p:spPr>
          <a:xfrm>
            <a:off x="1258005" y="3098221"/>
            <a:ext cx="3009900" cy="2247900"/>
          </a:xfrm>
          <a:prstGeom prst="rect">
            <a:avLst/>
          </a:prstGeom>
        </p:spPr>
      </p:pic>
      <p:sp>
        <p:nvSpPr>
          <p:cNvPr id="4" name="Right Arrow 3">
            <a:extLst>
              <a:ext uri="{FF2B5EF4-FFF2-40B4-BE49-F238E27FC236}">
                <a16:creationId xmlns="" xmlns:a16="http://schemas.microsoft.com/office/drawing/2014/main" id="{E7EA31A3-398D-5341-96C2-9C4ACA68B6A1}"/>
              </a:ext>
            </a:extLst>
          </p:cNvPr>
          <p:cNvSpPr/>
          <p:nvPr/>
        </p:nvSpPr>
        <p:spPr>
          <a:xfrm>
            <a:off x="4685472" y="40056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905500" y="3098221"/>
            <a:ext cx="3771900" cy="22479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4000" dirty="0" smtClean="0">
                <a:latin typeface="Microsoft YaHei" charset="-122"/>
                <a:ea typeface="Microsoft YaHei" charset="-122"/>
                <a:cs typeface="Microsoft YaHei" charset="-122"/>
              </a:rPr>
              <a:t>模型</a:t>
            </a:r>
            <a:endParaRPr lang="en-US" sz="4000" dirty="0">
              <a:latin typeface="Microsoft YaHei" charset="-122"/>
              <a:ea typeface="Microsoft YaHei" charset="-122"/>
              <a:cs typeface="Microsoft YaHei" charset="-122"/>
            </a:endParaRPr>
          </a:p>
        </p:txBody>
      </p:sp>
      <p:sp>
        <p:nvSpPr>
          <p:cNvPr id="6" name="Right Arrow 5">
            <a:extLst>
              <a:ext uri="{FF2B5EF4-FFF2-40B4-BE49-F238E27FC236}">
                <a16:creationId xmlns="" xmlns:a16="http://schemas.microsoft.com/office/drawing/2014/main" id="{E7EA31A3-398D-5341-96C2-9C4ACA68B6A1}"/>
              </a:ext>
            </a:extLst>
          </p:cNvPr>
          <p:cNvSpPr/>
          <p:nvPr/>
        </p:nvSpPr>
        <p:spPr>
          <a:xfrm rot="19737262">
            <a:off x="10160172" y="3615954"/>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 xmlns:a16="http://schemas.microsoft.com/office/drawing/2014/main" id="{E7EA31A3-398D-5341-96C2-9C4ACA68B6A1}"/>
              </a:ext>
            </a:extLst>
          </p:cNvPr>
          <p:cNvSpPr/>
          <p:nvPr/>
        </p:nvSpPr>
        <p:spPr>
          <a:xfrm rot="2207137">
            <a:off x="10120484" y="4632727"/>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450;p102">
            <a:extLst>
              <a:ext uri="{FF2B5EF4-FFF2-40B4-BE49-F238E27FC236}">
                <a16:creationId xmlns="" xmlns:a16="http://schemas.microsoft.com/office/drawing/2014/main" id="{264C0CC0-140D-DF4A-92EB-6B2012AC84A9}"/>
              </a:ext>
            </a:extLst>
          </p:cNvPr>
          <p:cNvSpPr txBox="1"/>
          <p:nvPr/>
        </p:nvSpPr>
        <p:spPr>
          <a:xfrm>
            <a:off x="10782580" y="3278415"/>
            <a:ext cx="1913777" cy="706489"/>
          </a:xfrm>
          <a:prstGeom prst="rect">
            <a:avLst/>
          </a:prstGeom>
          <a:noFill/>
          <a:ln>
            <a:noFill/>
          </a:ln>
        </p:spPr>
        <p:txBody>
          <a:bodyPr spcFirstLastPara="1" wrap="square" lIns="91425" tIns="91425" rIns="91425" bIns="91425" anchor="t" anchorCtr="0">
            <a:noAutofit/>
          </a:bodyPr>
          <a:lstStyle/>
          <a:p>
            <a:pPr lvl="0" algn="ctr"/>
            <a:r>
              <a:rPr lang="zh-CN" altLang="en-US" sz="3600" dirty="0" smtClean="0">
                <a:solidFill>
                  <a:srgbClr val="3C4043"/>
                </a:solidFill>
                <a:latin typeface="Microsoft YaHei" charset="-122"/>
                <a:ea typeface="Microsoft YaHei" charset="-122"/>
                <a:cs typeface="Microsoft YaHei" charset="-122"/>
                <a:sym typeface="Google Sans"/>
              </a:rPr>
              <a:t>狗</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0" name="Google Shape;450;p102">
            <a:extLst>
              <a:ext uri="{FF2B5EF4-FFF2-40B4-BE49-F238E27FC236}">
                <a16:creationId xmlns="" xmlns:a16="http://schemas.microsoft.com/office/drawing/2014/main" id="{264C0CC0-140D-DF4A-92EB-6B2012AC84A9}"/>
              </a:ext>
            </a:extLst>
          </p:cNvPr>
          <p:cNvSpPr txBox="1"/>
          <p:nvPr/>
        </p:nvSpPr>
        <p:spPr>
          <a:xfrm>
            <a:off x="10782580" y="4750702"/>
            <a:ext cx="1913777" cy="706489"/>
          </a:xfrm>
          <a:prstGeom prst="rect">
            <a:avLst/>
          </a:prstGeom>
          <a:noFill/>
          <a:ln>
            <a:noFill/>
          </a:ln>
        </p:spPr>
        <p:txBody>
          <a:bodyPr spcFirstLastPara="1" wrap="square" lIns="91425" tIns="91425" rIns="91425" bIns="91425" anchor="t" anchorCtr="0">
            <a:noAutofit/>
          </a:bodyPr>
          <a:lstStyle/>
          <a:p>
            <a:pPr lvl="0" algn="ctr"/>
            <a:r>
              <a:rPr lang="zh-CN" altLang="en-US" sz="3600" dirty="0" smtClean="0">
                <a:solidFill>
                  <a:srgbClr val="3C4043"/>
                </a:solidFill>
                <a:latin typeface="Microsoft YaHei" charset="-122"/>
                <a:ea typeface="Microsoft YaHei" charset="-122"/>
                <a:cs typeface="Microsoft YaHei" charset="-122"/>
                <a:sym typeface="Google Sans"/>
              </a:rPr>
              <a:t>猫</a:t>
            </a:r>
            <a:endParaRPr lang="en-US" altLang="zh-CN" sz="36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10116632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zh-CN" altLang="en-US" sz="3600" dirty="0" smtClean="0">
                <a:solidFill>
                  <a:srgbClr val="3C4043"/>
                </a:solidFill>
                <a:latin typeface="Microsoft YaHei" charset="-122"/>
                <a:ea typeface="Microsoft YaHei" charset="-122"/>
                <a:cs typeface="Microsoft YaHei" charset="-122"/>
                <a:sym typeface="Google Sans"/>
              </a:rPr>
              <a:t>二分类是什么</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4" name="Right Arrow 3">
            <a:extLst>
              <a:ext uri="{FF2B5EF4-FFF2-40B4-BE49-F238E27FC236}">
                <a16:creationId xmlns="" xmlns:a16="http://schemas.microsoft.com/office/drawing/2014/main" id="{E7EA31A3-398D-5341-96C2-9C4ACA68B6A1}"/>
              </a:ext>
            </a:extLst>
          </p:cNvPr>
          <p:cNvSpPr/>
          <p:nvPr/>
        </p:nvSpPr>
        <p:spPr>
          <a:xfrm>
            <a:off x="4685472" y="40056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905500" y="3098221"/>
            <a:ext cx="3771900" cy="22479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4000" dirty="0" smtClean="0">
                <a:latin typeface="Microsoft YaHei" charset="-122"/>
                <a:ea typeface="Microsoft YaHei" charset="-122"/>
                <a:cs typeface="Microsoft YaHei" charset="-122"/>
              </a:rPr>
              <a:t>模型</a:t>
            </a:r>
            <a:endParaRPr lang="en-US" sz="4000" dirty="0">
              <a:latin typeface="Microsoft YaHei" charset="-122"/>
              <a:ea typeface="Microsoft YaHei" charset="-122"/>
              <a:cs typeface="Microsoft YaHei" charset="-122"/>
            </a:endParaRPr>
          </a:p>
        </p:txBody>
      </p:sp>
      <p:sp>
        <p:nvSpPr>
          <p:cNvPr id="6" name="Right Arrow 5">
            <a:extLst>
              <a:ext uri="{FF2B5EF4-FFF2-40B4-BE49-F238E27FC236}">
                <a16:creationId xmlns="" xmlns:a16="http://schemas.microsoft.com/office/drawing/2014/main" id="{E7EA31A3-398D-5341-96C2-9C4ACA68B6A1}"/>
              </a:ext>
            </a:extLst>
          </p:cNvPr>
          <p:cNvSpPr/>
          <p:nvPr/>
        </p:nvSpPr>
        <p:spPr>
          <a:xfrm rot="19737262">
            <a:off x="10160172" y="3615954"/>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 xmlns:a16="http://schemas.microsoft.com/office/drawing/2014/main" id="{E7EA31A3-398D-5341-96C2-9C4ACA68B6A1}"/>
              </a:ext>
            </a:extLst>
          </p:cNvPr>
          <p:cNvSpPr/>
          <p:nvPr/>
        </p:nvSpPr>
        <p:spPr>
          <a:xfrm rot="2207137">
            <a:off x="10120484" y="4632727"/>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450;p102">
            <a:extLst>
              <a:ext uri="{FF2B5EF4-FFF2-40B4-BE49-F238E27FC236}">
                <a16:creationId xmlns="" xmlns:a16="http://schemas.microsoft.com/office/drawing/2014/main" id="{264C0CC0-140D-DF4A-92EB-6B2012AC84A9}"/>
              </a:ext>
            </a:extLst>
          </p:cNvPr>
          <p:cNvSpPr txBox="1"/>
          <p:nvPr/>
        </p:nvSpPr>
        <p:spPr>
          <a:xfrm>
            <a:off x="1678908" y="3832433"/>
            <a:ext cx="2547238" cy="706489"/>
          </a:xfrm>
          <a:prstGeom prst="rect">
            <a:avLst/>
          </a:prstGeom>
          <a:noFill/>
          <a:ln>
            <a:noFill/>
          </a:ln>
        </p:spPr>
        <p:txBody>
          <a:bodyPr spcFirstLastPara="1" wrap="square" lIns="91425" tIns="91425" rIns="91425" bIns="91425" anchor="t" anchorCtr="0">
            <a:noAutofit/>
          </a:bodyPr>
          <a:lstStyle/>
          <a:p>
            <a:pPr lvl="0" algn="ctr"/>
            <a:r>
              <a:rPr lang="zh-CN" altLang="en-US" sz="3600" dirty="0" smtClean="0">
                <a:solidFill>
                  <a:srgbClr val="3C4043"/>
                </a:solidFill>
                <a:latin typeface="Microsoft YaHei" charset="-122"/>
                <a:ea typeface="Microsoft YaHei" charset="-122"/>
                <a:cs typeface="Microsoft YaHei" charset="-122"/>
                <a:sym typeface="Google Sans"/>
              </a:rPr>
              <a:t>你</a:t>
            </a:r>
            <a:r>
              <a:rPr lang="zh-CN" altLang="en-US" sz="3600" smtClean="0">
                <a:solidFill>
                  <a:srgbClr val="3C4043"/>
                </a:solidFill>
                <a:latin typeface="Microsoft YaHei" charset="-122"/>
                <a:ea typeface="Microsoft YaHei" charset="-122"/>
                <a:cs typeface="Microsoft YaHei" charset="-122"/>
                <a:sym typeface="Google Sans"/>
              </a:rPr>
              <a:t>是个好人</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0" name="Google Shape;450;p102">
            <a:extLst>
              <a:ext uri="{FF2B5EF4-FFF2-40B4-BE49-F238E27FC236}">
                <a16:creationId xmlns="" xmlns:a16="http://schemas.microsoft.com/office/drawing/2014/main" id="{264C0CC0-140D-DF4A-92EB-6B2012AC84A9}"/>
              </a:ext>
            </a:extLst>
          </p:cNvPr>
          <p:cNvSpPr txBox="1"/>
          <p:nvPr/>
        </p:nvSpPr>
        <p:spPr>
          <a:xfrm>
            <a:off x="11106981" y="3226218"/>
            <a:ext cx="1913777" cy="706489"/>
          </a:xfrm>
          <a:prstGeom prst="rect">
            <a:avLst/>
          </a:prstGeom>
          <a:noFill/>
          <a:ln>
            <a:noFill/>
          </a:ln>
        </p:spPr>
        <p:txBody>
          <a:bodyPr spcFirstLastPara="1" wrap="square" lIns="91425" tIns="91425" rIns="91425" bIns="91425" anchor="t" anchorCtr="0">
            <a:noAutofit/>
          </a:bodyPr>
          <a:lstStyle/>
          <a:p>
            <a:pPr lvl="0" algn="ctr"/>
            <a:r>
              <a:rPr lang="en-US" altLang="zh-CN" sz="3600" dirty="0" smtClean="0">
                <a:solidFill>
                  <a:srgbClr val="3C4043"/>
                </a:solidFill>
                <a:latin typeface="Microsoft YaHei" charset="-122"/>
                <a:ea typeface="Microsoft YaHei" charset="-122"/>
                <a:cs typeface="Microsoft YaHei" charset="-122"/>
                <a:sym typeface="Google Sans"/>
              </a:rPr>
              <a:t>“</a:t>
            </a:r>
            <a:r>
              <a:rPr lang="zh-CN" altLang="en-US" sz="3600" dirty="0" smtClean="0">
                <a:solidFill>
                  <a:srgbClr val="3C4043"/>
                </a:solidFill>
                <a:latin typeface="Microsoft YaHei" charset="-122"/>
                <a:ea typeface="Microsoft YaHei" charset="-122"/>
                <a:cs typeface="Microsoft YaHei" charset="-122"/>
                <a:sym typeface="Google Sans"/>
              </a:rPr>
              <a:t>同意</a:t>
            </a:r>
            <a:r>
              <a:rPr lang="en-US" altLang="zh-CN" sz="3600" dirty="0" smtClean="0">
                <a:solidFill>
                  <a:srgbClr val="3C4043"/>
                </a:solidFill>
                <a:latin typeface="Microsoft YaHei" charset="-122"/>
                <a:ea typeface="Microsoft YaHei" charset="-122"/>
                <a:cs typeface="Microsoft YaHei" charset="-122"/>
                <a:sym typeface="Google Sans"/>
              </a:rPr>
              <a:t>”</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1" name="Google Shape;450;p102">
            <a:extLst>
              <a:ext uri="{FF2B5EF4-FFF2-40B4-BE49-F238E27FC236}">
                <a16:creationId xmlns="" xmlns:a16="http://schemas.microsoft.com/office/drawing/2014/main" id="{264C0CC0-140D-DF4A-92EB-6B2012AC84A9}"/>
              </a:ext>
            </a:extLst>
          </p:cNvPr>
          <p:cNvSpPr txBox="1"/>
          <p:nvPr/>
        </p:nvSpPr>
        <p:spPr>
          <a:xfrm>
            <a:off x="10858780" y="4705673"/>
            <a:ext cx="2410180" cy="706489"/>
          </a:xfrm>
          <a:prstGeom prst="rect">
            <a:avLst/>
          </a:prstGeom>
          <a:noFill/>
          <a:ln>
            <a:noFill/>
          </a:ln>
        </p:spPr>
        <p:txBody>
          <a:bodyPr spcFirstLastPara="1" wrap="square" lIns="91425" tIns="91425" rIns="91425" bIns="91425" anchor="t" anchorCtr="0">
            <a:noAutofit/>
          </a:bodyPr>
          <a:lstStyle/>
          <a:p>
            <a:pPr lvl="0" algn="ctr"/>
            <a:r>
              <a:rPr lang="en-US" altLang="zh-CN" sz="3600" smtClean="0">
                <a:solidFill>
                  <a:srgbClr val="3C4043"/>
                </a:solidFill>
                <a:latin typeface="Microsoft YaHei" charset="-122"/>
                <a:ea typeface="Microsoft YaHei" charset="-122"/>
                <a:cs typeface="Microsoft YaHei" charset="-122"/>
                <a:sym typeface="Google Sans"/>
              </a:rPr>
              <a:t>“</a:t>
            </a:r>
            <a:r>
              <a:rPr lang="zh-CN" altLang="en-US" sz="3600" dirty="0" smtClean="0">
                <a:solidFill>
                  <a:srgbClr val="3C4043"/>
                </a:solidFill>
                <a:latin typeface="Microsoft YaHei" charset="-122"/>
                <a:ea typeface="Microsoft YaHei" charset="-122"/>
                <a:cs typeface="Microsoft YaHei" charset="-122"/>
                <a:sym typeface="Google Sans"/>
              </a:rPr>
              <a:t>不同意</a:t>
            </a:r>
            <a:r>
              <a:rPr lang="en-US" altLang="zh-CN" sz="3600" dirty="0" smtClean="0">
                <a:solidFill>
                  <a:srgbClr val="3C4043"/>
                </a:solidFill>
                <a:latin typeface="Microsoft YaHei" charset="-122"/>
                <a:ea typeface="Microsoft YaHei" charset="-122"/>
                <a:cs typeface="Microsoft YaHei" charset="-122"/>
                <a:sym typeface="Google Sans"/>
              </a:rPr>
              <a:t>”</a:t>
            </a:r>
            <a:endParaRPr lang="en-US" altLang="zh-CN" sz="36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8595976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 y="0"/>
            <a:ext cx="14630401" cy="8229600"/>
          </a:xfrm>
          <a:prstGeom prst="rect">
            <a:avLst/>
          </a:prstGeom>
        </p:spPr>
      </p:pic>
    </p:spTree>
    <p:extLst>
      <p:ext uri="{BB962C8B-B14F-4D97-AF65-F5344CB8AC3E}">
        <p14:creationId xmlns:p14="http://schemas.microsoft.com/office/powerpoint/2010/main" val="566056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3"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en-US" altLang="zh-CN" sz="3600" dirty="0" smtClean="0">
                <a:solidFill>
                  <a:srgbClr val="3C4043"/>
                </a:solidFill>
                <a:latin typeface="Microsoft YaHei" charset="-122"/>
                <a:ea typeface="Microsoft YaHei" charset="-122"/>
                <a:cs typeface="Microsoft YaHei" charset="-122"/>
                <a:sym typeface="Google Sans"/>
              </a:rPr>
              <a:t>IMDb</a:t>
            </a:r>
            <a:r>
              <a:rPr lang="zh-CN" altLang="en-US" sz="3600" dirty="0" smtClean="0">
                <a:solidFill>
                  <a:srgbClr val="3C4043"/>
                </a:solidFill>
                <a:latin typeface="Microsoft YaHei" charset="-122"/>
                <a:ea typeface="Microsoft YaHei" charset="-122"/>
                <a:cs typeface="Microsoft YaHei" charset="-122"/>
                <a:sym typeface="Google Sans"/>
              </a:rPr>
              <a:t> </a:t>
            </a:r>
            <a:r>
              <a:rPr lang="en-US" altLang="zh-CN" sz="3600" dirty="0" smtClean="0">
                <a:solidFill>
                  <a:srgbClr val="3C4043"/>
                </a:solidFill>
                <a:latin typeface="Microsoft YaHei" charset="-122"/>
                <a:ea typeface="Microsoft YaHei" charset="-122"/>
                <a:cs typeface="Microsoft YaHei" charset="-122"/>
                <a:sym typeface="Google Sans"/>
              </a:rPr>
              <a:t>Sentiment</a:t>
            </a:r>
            <a:r>
              <a:rPr lang="zh-CN" altLang="en-US" sz="3600" dirty="0" smtClean="0">
                <a:solidFill>
                  <a:srgbClr val="3C4043"/>
                </a:solidFill>
                <a:latin typeface="Microsoft YaHei" charset="-122"/>
                <a:ea typeface="Microsoft YaHei" charset="-122"/>
                <a:cs typeface="Microsoft YaHei" charset="-122"/>
                <a:sym typeface="Google Sans"/>
              </a:rPr>
              <a:t> 数据集</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2" name="Rectangle 1"/>
          <p:cNvSpPr/>
          <p:nvPr/>
        </p:nvSpPr>
        <p:spPr>
          <a:xfrm>
            <a:off x="1266356" y="1666733"/>
            <a:ext cx="12172032" cy="5567037"/>
          </a:xfrm>
          <a:prstGeom prst="rect">
            <a:avLst/>
          </a:prstGeom>
        </p:spPr>
        <p:txBody>
          <a:bodyPr wrap="square">
            <a:spAutoFit/>
          </a:bodyPr>
          <a:lstStyle/>
          <a:p>
            <a:pPr algn="just">
              <a:lnSpc>
                <a:spcPct val="150000"/>
              </a:lnSpc>
            </a:pPr>
            <a:r>
              <a:rPr lang="en-US" sz="2400" dirty="0">
                <a:solidFill>
                  <a:srgbClr val="404040"/>
                </a:solidFill>
                <a:latin typeface="Microsoft YaHei" charset="-122"/>
                <a:ea typeface="Microsoft YaHei" charset="-122"/>
                <a:cs typeface="Microsoft YaHei" charset="-122"/>
              </a:rPr>
              <a:t>Dataset of 25,000 movies reviews from IMDB, labeled by sentiment (positive/negative). Reviews have been preprocessed, and each review is encoded as a </a:t>
            </a:r>
            <a:r>
              <a:rPr lang="en-US" sz="2400" dirty="0">
                <a:solidFill>
                  <a:srgbClr val="8E4A4A"/>
                </a:solidFill>
                <a:latin typeface="Microsoft YaHei" charset="-122"/>
                <a:ea typeface="Microsoft YaHei" charset="-122"/>
                <a:cs typeface="Microsoft YaHei" charset="-122"/>
                <a:hlinkClick r:id="rId3"/>
              </a:rPr>
              <a:t>sequence</a:t>
            </a:r>
            <a:r>
              <a:rPr lang="en-US" sz="2400" dirty="0">
                <a:solidFill>
                  <a:srgbClr val="404040"/>
                </a:solidFill>
                <a:latin typeface="Microsoft YaHei" charset="-122"/>
                <a:ea typeface="Microsoft YaHei" charset="-122"/>
                <a:cs typeface="Microsoft YaHei" charset="-122"/>
              </a:rPr>
              <a:t> of word indexes (integers). 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a:p>
            <a:pPr algn="just">
              <a:lnSpc>
                <a:spcPct val="150000"/>
              </a:lnSpc>
            </a:pPr>
            <a:endParaRPr lang="en-US" sz="2400" dirty="0" smtClean="0">
              <a:solidFill>
                <a:srgbClr val="404040"/>
              </a:solidFill>
              <a:latin typeface="Microsoft YaHei" charset="-122"/>
              <a:ea typeface="Microsoft YaHei" charset="-122"/>
              <a:cs typeface="Microsoft YaHei" charset="-122"/>
            </a:endParaRPr>
          </a:p>
          <a:p>
            <a:pPr algn="just">
              <a:lnSpc>
                <a:spcPct val="150000"/>
              </a:lnSpc>
            </a:pPr>
            <a:r>
              <a:rPr lang="en-US" sz="2400" dirty="0" smtClean="0">
                <a:solidFill>
                  <a:srgbClr val="404040"/>
                </a:solidFill>
                <a:latin typeface="Microsoft YaHei" charset="-122"/>
                <a:ea typeface="Microsoft YaHei" charset="-122"/>
                <a:cs typeface="Microsoft YaHei" charset="-122"/>
              </a:rPr>
              <a:t>As </a:t>
            </a:r>
            <a:r>
              <a:rPr lang="en-US" sz="2400" dirty="0">
                <a:solidFill>
                  <a:srgbClr val="404040"/>
                </a:solidFill>
                <a:latin typeface="Microsoft YaHei" charset="-122"/>
                <a:ea typeface="Microsoft YaHei" charset="-122"/>
                <a:cs typeface="Microsoft YaHei" charset="-122"/>
              </a:rPr>
              <a:t>a convention, "0" does not stand for a specific word, but instead is used to encode any unknown word</a:t>
            </a:r>
            <a:r>
              <a:rPr lang="en-US" sz="2400" dirty="0" smtClean="0">
                <a:solidFill>
                  <a:srgbClr val="404040"/>
                </a:solidFill>
                <a:latin typeface="Microsoft YaHei" charset="-122"/>
                <a:ea typeface="Microsoft YaHei" charset="-122"/>
                <a:cs typeface="Microsoft YaHei" charset="-122"/>
              </a:rPr>
              <a:t>.</a:t>
            </a:r>
            <a:endParaRPr lang="en-US" sz="2400" dirty="0">
              <a:solidFill>
                <a:srgbClr val="40404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141006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1028" name="Picture 4" descr="https://www.kaggleusercontent.com/kf/5290107/eyJhbGciOiJkaXIiLCJlbmMiOiJBMTI4Q0JDLUhTMjU2In0..BUBAHKtfsPXEzgAdqwwknw.gTxJJYiGcEEiFvteMWgMNZrrHzLbFHKOyNAQ3X8efD6HtfasWaUxoEKIaVayyU2D1i65kgNrWWISXYD-QLdJdOQzrMrJsWEvbsS6S435KgDCRUeLPY4843i4HCgbdJAFmy6Z5q7Ply0BsJlwWK74mw.06SYQE4wYM2ZGlYkjT-v-g/__results___files/__results___36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061" y="1111217"/>
            <a:ext cx="10892498" cy="695582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en-US" altLang="zh-CN" sz="3600" dirty="0" smtClean="0">
                <a:solidFill>
                  <a:srgbClr val="3C4043"/>
                </a:solidFill>
                <a:latin typeface="Microsoft YaHei" charset="-122"/>
                <a:ea typeface="Microsoft YaHei" charset="-122"/>
                <a:cs typeface="Microsoft YaHei" charset="-122"/>
                <a:sym typeface="Google Sans"/>
              </a:rPr>
              <a:t>IMDb</a:t>
            </a:r>
            <a:r>
              <a:rPr lang="zh-CN" altLang="en-US" sz="3600" dirty="0" smtClean="0">
                <a:solidFill>
                  <a:srgbClr val="3C4043"/>
                </a:solidFill>
                <a:latin typeface="Microsoft YaHei" charset="-122"/>
                <a:ea typeface="Microsoft YaHei" charset="-122"/>
                <a:cs typeface="Microsoft YaHei" charset="-122"/>
                <a:sym typeface="Google Sans"/>
              </a:rPr>
              <a:t> </a:t>
            </a:r>
            <a:r>
              <a:rPr lang="en-US" altLang="zh-CN" sz="3600" dirty="0" smtClean="0">
                <a:solidFill>
                  <a:srgbClr val="3C4043"/>
                </a:solidFill>
                <a:latin typeface="Microsoft YaHei" charset="-122"/>
                <a:ea typeface="Microsoft YaHei" charset="-122"/>
                <a:cs typeface="Microsoft YaHei" charset="-122"/>
                <a:sym typeface="Google Sans"/>
              </a:rPr>
              <a:t>Sentiment</a:t>
            </a:r>
            <a:r>
              <a:rPr lang="zh-CN" altLang="en-US" sz="3600" dirty="0" smtClean="0">
                <a:solidFill>
                  <a:srgbClr val="3C4043"/>
                </a:solidFill>
                <a:latin typeface="Microsoft YaHei" charset="-122"/>
                <a:ea typeface="Microsoft YaHei" charset="-122"/>
                <a:cs typeface="Microsoft YaHei" charset="-122"/>
                <a:sym typeface="Google Sans"/>
              </a:rPr>
              <a:t> 数据集可视化</a:t>
            </a:r>
            <a:endParaRPr lang="en-US" altLang="zh-CN" sz="36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12963421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9" name="Google Shape;450;p102">
            <a:extLst>
              <a:ext uri="{FF2B5EF4-FFF2-40B4-BE49-F238E27FC236}">
                <a16:creationId xmlns="" xmlns:a16="http://schemas.microsoft.com/office/drawing/2014/main" id="{264C0CC0-140D-DF4A-92EB-6B2012AC84A9}"/>
              </a:ext>
            </a:extLst>
          </p:cNvPr>
          <p:cNvSpPr txBox="1"/>
          <p:nvPr/>
        </p:nvSpPr>
        <p:spPr>
          <a:xfrm>
            <a:off x="657755" y="391284"/>
            <a:ext cx="14162426" cy="706489"/>
          </a:xfrm>
          <a:prstGeom prst="rect">
            <a:avLst/>
          </a:prstGeom>
          <a:noFill/>
          <a:ln>
            <a:noFill/>
          </a:ln>
        </p:spPr>
        <p:txBody>
          <a:bodyPr spcFirstLastPara="1" wrap="square" lIns="91425" tIns="91425" rIns="91425" bIns="91425" anchor="t" anchorCtr="0">
            <a:noAutofit/>
          </a:bodyPr>
          <a:lstStyle/>
          <a:p>
            <a:pPr lvl="0"/>
            <a:r>
              <a:rPr lang="zh-CN" altLang="en-US" sz="3600" dirty="0" smtClean="0">
                <a:solidFill>
                  <a:srgbClr val="3C4043"/>
                </a:solidFill>
                <a:latin typeface="Microsoft YaHei" charset="-122"/>
                <a:ea typeface="Microsoft YaHei" charset="-122"/>
                <a:cs typeface="Microsoft YaHei" charset="-122"/>
                <a:sym typeface="Google Sans"/>
              </a:rPr>
              <a:t>电影评论分类模型</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4" name="Right Arrow 3">
            <a:extLst>
              <a:ext uri="{FF2B5EF4-FFF2-40B4-BE49-F238E27FC236}">
                <a16:creationId xmlns="" xmlns:a16="http://schemas.microsoft.com/office/drawing/2014/main" id="{E7EA31A3-398D-5341-96C2-9C4ACA68B6A1}"/>
              </a:ext>
            </a:extLst>
          </p:cNvPr>
          <p:cNvSpPr/>
          <p:nvPr/>
        </p:nvSpPr>
        <p:spPr>
          <a:xfrm>
            <a:off x="6074133" y="40056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246397" y="3524287"/>
            <a:ext cx="1935582" cy="13957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4000" dirty="0" smtClean="0">
                <a:latin typeface="Microsoft YaHei" charset="-122"/>
                <a:ea typeface="Microsoft YaHei" charset="-122"/>
                <a:cs typeface="Microsoft YaHei" charset="-122"/>
              </a:rPr>
              <a:t>模型</a:t>
            </a:r>
            <a:endParaRPr lang="en-US" sz="4000" dirty="0">
              <a:latin typeface="Microsoft YaHei" charset="-122"/>
              <a:ea typeface="Microsoft YaHei" charset="-122"/>
              <a:cs typeface="Microsoft YaHei" charset="-122"/>
            </a:endParaRPr>
          </a:p>
        </p:txBody>
      </p:sp>
      <p:sp>
        <p:nvSpPr>
          <p:cNvPr id="6" name="Right Arrow 5">
            <a:extLst>
              <a:ext uri="{FF2B5EF4-FFF2-40B4-BE49-F238E27FC236}">
                <a16:creationId xmlns="" xmlns:a16="http://schemas.microsoft.com/office/drawing/2014/main" id="{E7EA31A3-398D-5341-96C2-9C4ACA68B6A1}"/>
              </a:ext>
            </a:extLst>
          </p:cNvPr>
          <p:cNvSpPr/>
          <p:nvPr/>
        </p:nvSpPr>
        <p:spPr>
          <a:xfrm rot="19737262">
            <a:off x="9489974" y="3490914"/>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 xmlns:a16="http://schemas.microsoft.com/office/drawing/2014/main" id="{E7EA31A3-398D-5341-96C2-9C4ACA68B6A1}"/>
              </a:ext>
            </a:extLst>
          </p:cNvPr>
          <p:cNvSpPr/>
          <p:nvPr/>
        </p:nvSpPr>
        <p:spPr>
          <a:xfrm rot="2207137">
            <a:off x="9450286" y="4507687"/>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450;p102">
            <a:extLst>
              <a:ext uri="{FF2B5EF4-FFF2-40B4-BE49-F238E27FC236}">
                <a16:creationId xmlns="" xmlns:a16="http://schemas.microsoft.com/office/drawing/2014/main" id="{264C0CC0-140D-DF4A-92EB-6B2012AC84A9}"/>
              </a:ext>
            </a:extLst>
          </p:cNvPr>
          <p:cNvSpPr txBox="1"/>
          <p:nvPr/>
        </p:nvSpPr>
        <p:spPr>
          <a:xfrm>
            <a:off x="497528" y="2865018"/>
            <a:ext cx="3006564" cy="2202607"/>
          </a:xfrm>
          <a:prstGeom prst="rect">
            <a:avLst/>
          </a:prstGeom>
          <a:noFill/>
          <a:ln>
            <a:noFill/>
          </a:ln>
        </p:spPr>
        <p:txBody>
          <a:bodyPr spcFirstLastPara="1" wrap="square" lIns="91425" tIns="91425" rIns="91425" bIns="91425" anchor="t" anchorCtr="0">
            <a:noAutofit/>
          </a:bodyPr>
          <a:lstStyle/>
          <a:p>
            <a:pPr lvl="0">
              <a:lnSpc>
                <a:spcPct val="150000"/>
              </a:lnSpc>
            </a:pPr>
            <a:r>
              <a:rPr lang="en-US" altLang="zh-CN" sz="3600" dirty="0" smtClean="0">
                <a:solidFill>
                  <a:srgbClr val="3C4043"/>
                </a:solidFill>
                <a:latin typeface="Microsoft YaHei" charset="-122"/>
                <a:ea typeface="Microsoft YaHei" charset="-122"/>
                <a:cs typeface="Microsoft YaHei" charset="-122"/>
                <a:sym typeface="Google Sans"/>
              </a:rPr>
              <a:t>‘amazing’</a:t>
            </a:r>
          </a:p>
          <a:p>
            <a:pPr lvl="0">
              <a:lnSpc>
                <a:spcPct val="150000"/>
              </a:lnSpc>
            </a:pPr>
            <a:r>
              <a:rPr lang="en-US" altLang="zh-CN" sz="3600" dirty="0" smtClean="0">
                <a:solidFill>
                  <a:srgbClr val="3C4043"/>
                </a:solidFill>
                <a:latin typeface="Microsoft YaHei" charset="-122"/>
                <a:ea typeface="Microsoft YaHei" charset="-122"/>
                <a:cs typeface="Microsoft YaHei" charset="-122"/>
                <a:sym typeface="Google Sans"/>
              </a:rPr>
              <a:t>‘good’</a:t>
            </a:r>
          </a:p>
          <a:p>
            <a:pPr lvl="0">
              <a:lnSpc>
                <a:spcPct val="150000"/>
              </a:lnSpc>
            </a:pPr>
            <a:r>
              <a:rPr lang="en-US" altLang="zh-CN" sz="3600" dirty="0" smtClean="0">
                <a:solidFill>
                  <a:srgbClr val="3C4043"/>
                </a:solidFill>
                <a:latin typeface="Microsoft YaHei" charset="-122"/>
                <a:ea typeface="Microsoft YaHei" charset="-122"/>
                <a:cs typeface="Microsoft YaHei" charset="-122"/>
                <a:sym typeface="Google Sans"/>
              </a:rPr>
              <a:t>‘fantastic’</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0" name="Google Shape;450;p102">
            <a:extLst>
              <a:ext uri="{FF2B5EF4-FFF2-40B4-BE49-F238E27FC236}">
                <a16:creationId xmlns="" xmlns:a16="http://schemas.microsoft.com/office/drawing/2014/main" id="{264C0CC0-140D-DF4A-92EB-6B2012AC84A9}"/>
              </a:ext>
            </a:extLst>
          </p:cNvPr>
          <p:cNvSpPr txBox="1"/>
          <p:nvPr/>
        </p:nvSpPr>
        <p:spPr>
          <a:xfrm>
            <a:off x="10436783" y="3101178"/>
            <a:ext cx="1913777" cy="706489"/>
          </a:xfrm>
          <a:prstGeom prst="rect">
            <a:avLst/>
          </a:prstGeom>
          <a:noFill/>
          <a:ln>
            <a:noFill/>
          </a:ln>
        </p:spPr>
        <p:txBody>
          <a:bodyPr spcFirstLastPara="1" wrap="square" lIns="91425" tIns="91425" rIns="91425" bIns="91425" anchor="t" anchorCtr="0">
            <a:noAutofit/>
          </a:bodyPr>
          <a:lstStyle/>
          <a:p>
            <a:pPr lvl="0" algn="ct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1" name="Google Shape;450;p102">
            <a:extLst>
              <a:ext uri="{FF2B5EF4-FFF2-40B4-BE49-F238E27FC236}">
                <a16:creationId xmlns="" xmlns:a16="http://schemas.microsoft.com/office/drawing/2014/main" id="{264C0CC0-140D-DF4A-92EB-6B2012AC84A9}"/>
              </a:ext>
            </a:extLst>
          </p:cNvPr>
          <p:cNvSpPr txBox="1"/>
          <p:nvPr/>
        </p:nvSpPr>
        <p:spPr>
          <a:xfrm>
            <a:off x="10235958" y="4539993"/>
            <a:ext cx="929230" cy="706489"/>
          </a:xfrm>
          <a:prstGeom prst="rect">
            <a:avLst/>
          </a:prstGeom>
          <a:noFill/>
          <a:ln>
            <a:noFill/>
          </a:ln>
        </p:spPr>
        <p:txBody>
          <a:bodyPr spcFirstLastPara="1" wrap="square" lIns="91425" tIns="91425" rIns="91425" bIns="91425" anchor="t" anchorCtr="0">
            <a:noAutofit/>
          </a:bodyPr>
          <a:lstStyle/>
          <a:p>
            <a:pPr lvl="0" algn="ctr"/>
            <a:r>
              <a:rPr lang="en-US" altLang="zh-CN" sz="3600" dirty="0">
                <a:solidFill>
                  <a:srgbClr val="3C4043"/>
                </a:solidFill>
                <a:latin typeface="Microsoft YaHei" charset="-122"/>
                <a:ea typeface="Microsoft YaHei" charset="-122"/>
                <a:cs typeface="Microsoft YaHei" charset="-122"/>
                <a:sym typeface="Google Sans"/>
              </a:rPr>
              <a:t>1</a:t>
            </a:r>
          </a:p>
        </p:txBody>
      </p:sp>
      <p:sp>
        <p:nvSpPr>
          <p:cNvPr id="12" name="Google Shape;450;p102">
            <a:extLst>
              <a:ext uri="{FF2B5EF4-FFF2-40B4-BE49-F238E27FC236}">
                <a16:creationId xmlns="" xmlns:a16="http://schemas.microsoft.com/office/drawing/2014/main" id="{264C0CC0-140D-DF4A-92EB-6B2012AC84A9}"/>
              </a:ext>
            </a:extLst>
          </p:cNvPr>
          <p:cNvSpPr txBox="1"/>
          <p:nvPr/>
        </p:nvSpPr>
        <p:spPr>
          <a:xfrm>
            <a:off x="4522524" y="2806308"/>
            <a:ext cx="1705441" cy="1995749"/>
          </a:xfrm>
          <a:prstGeom prst="rect">
            <a:avLst/>
          </a:prstGeom>
          <a:noFill/>
          <a:ln>
            <a:noFill/>
          </a:ln>
        </p:spPr>
        <p:txBody>
          <a:bodyPr spcFirstLastPara="1" wrap="square" lIns="91425" tIns="91425" rIns="91425" bIns="91425" anchor="t" anchorCtr="0">
            <a:noAutofit/>
          </a:bodyPr>
          <a:lstStyle/>
          <a:p>
            <a:pPr lvl="0">
              <a:lnSpc>
                <a:spcPct val="150000"/>
              </a:lnSpc>
            </a:pPr>
            <a:r>
              <a:rPr lang="en-US" altLang="zh-CN" sz="3600" dirty="0" smtClean="0">
                <a:solidFill>
                  <a:srgbClr val="3C4043"/>
                </a:solidFill>
                <a:latin typeface="Microsoft YaHei" charset="-122"/>
                <a:ea typeface="Microsoft YaHei" charset="-122"/>
                <a:cs typeface="Microsoft YaHei" charset="-122"/>
                <a:sym typeface="Google Sans"/>
              </a:rPr>
              <a:t>[12,</a:t>
            </a:r>
          </a:p>
          <a:p>
            <a:pPr lvl="0">
              <a:lnSpc>
                <a:spcPct val="150000"/>
              </a:lnSpc>
            </a:pPr>
            <a:r>
              <a:rPr lang="en-US" altLang="zh-CN" sz="3600" dirty="0" smtClean="0">
                <a:solidFill>
                  <a:srgbClr val="3C4043"/>
                </a:solidFill>
                <a:latin typeface="Microsoft YaHei" charset="-122"/>
                <a:ea typeface="Microsoft YaHei" charset="-122"/>
                <a:cs typeface="Microsoft YaHei" charset="-122"/>
                <a:sym typeface="Google Sans"/>
              </a:rPr>
              <a:t> 22,</a:t>
            </a:r>
          </a:p>
          <a:p>
            <a:pPr lvl="0">
              <a:lnSpc>
                <a:spcPct val="150000"/>
              </a:lnSpc>
            </a:pPr>
            <a:r>
              <a:rPr lang="en-US" altLang="zh-CN" sz="3600" dirty="0">
                <a:solidFill>
                  <a:srgbClr val="3C4043"/>
                </a:solidFill>
                <a:latin typeface="Microsoft YaHei" charset="-122"/>
                <a:ea typeface="Microsoft YaHei" charset="-122"/>
                <a:cs typeface="Microsoft YaHei" charset="-122"/>
                <a:sym typeface="Google Sans"/>
              </a:rPr>
              <a:t> </a:t>
            </a:r>
            <a:r>
              <a:rPr lang="en-US" altLang="zh-CN" sz="3600" dirty="0" smtClean="0">
                <a:solidFill>
                  <a:srgbClr val="3C4043"/>
                </a:solidFill>
                <a:latin typeface="Microsoft YaHei" charset="-122"/>
                <a:ea typeface="Microsoft YaHei" charset="-122"/>
                <a:cs typeface="Microsoft YaHei" charset="-122"/>
                <a:sym typeface="Google Sans"/>
              </a:rPr>
              <a:t>30]</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3" name="Right Arrow 12">
            <a:extLst>
              <a:ext uri="{FF2B5EF4-FFF2-40B4-BE49-F238E27FC236}">
                <a16:creationId xmlns="" xmlns:a16="http://schemas.microsoft.com/office/drawing/2014/main" id="{E7EA31A3-398D-5341-96C2-9C4ACA68B6A1}"/>
              </a:ext>
            </a:extLst>
          </p:cNvPr>
          <p:cNvSpPr/>
          <p:nvPr/>
        </p:nvSpPr>
        <p:spPr>
          <a:xfrm>
            <a:off x="3371573" y="40056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450;p102">
            <a:extLst>
              <a:ext uri="{FF2B5EF4-FFF2-40B4-BE49-F238E27FC236}">
                <a16:creationId xmlns="" xmlns:a16="http://schemas.microsoft.com/office/drawing/2014/main" id="{264C0CC0-140D-DF4A-92EB-6B2012AC84A9}"/>
              </a:ext>
            </a:extLst>
          </p:cNvPr>
          <p:cNvSpPr txBox="1"/>
          <p:nvPr/>
        </p:nvSpPr>
        <p:spPr>
          <a:xfrm>
            <a:off x="10235958" y="3259833"/>
            <a:ext cx="929230" cy="706489"/>
          </a:xfrm>
          <a:prstGeom prst="rect">
            <a:avLst/>
          </a:prstGeom>
          <a:noFill/>
          <a:ln>
            <a:noFill/>
          </a:ln>
        </p:spPr>
        <p:txBody>
          <a:bodyPr spcFirstLastPara="1" wrap="square" lIns="91425" tIns="91425" rIns="91425" bIns="91425" anchor="t" anchorCtr="0">
            <a:noAutofit/>
          </a:bodyPr>
          <a:lstStyle/>
          <a:p>
            <a:pPr lvl="0" algn="ctr"/>
            <a:r>
              <a:rPr lang="en-US" altLang="zh-CN" sz="3600" dirty="0" smtClean="0">
                <a:solidFill>
                  <a:srgbClr val="3C4043"/>
                </a:solidFill>
                <a:latin typeface="Microsoft YaHei" charset="-122"/>
                <a:ea typeface="Microsoft YaHei" charset="-122"/>
                <a:cs typeface="Microsoft YaHei" charset="-122"/>
                <a:sym typeface="Google Sans"/>
              </a:rPr>
              <a:t>0</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5" name="Google Shape;450;p102">
            <a:extLst>
              <a:ext uri="{FF2B5EF4-FFF2-40B4-BE49-F238E27FC236}">
                <a16:creationId xmlns="" xmlns:a16="http://schemas.microsoft.com/office/drawing/2014/main" id="{264C0CC0-140D-DF4A-92EB-6B2012AC84A9}"/>
              </a:ext>
            </a:extLst>
          </p:cNvPr>
          <p:cNvSpPr txBox="1"/>
          <p:nvPr/>
        </p:nvSpPr>
        <p:spPr>
          <a:xfrm>
            <a:off x="12674358" y="4539993"/>
            <a:ext cx="929230" cy="706489"/>
          </a:xfrm>
          <a:prstGeom prst="rect">
            <a:avLst/>
          </a:prstGeom>
          <a:noFill/>
          <a:ln>
            <a:noFill/>
          </a:ln>
        </p:spPr>
        <p:txBody>
          <a:bodyPr spcFirstLastPara="1" wrap="square" lIns="91425" tIns="91425" rIns="91425" bIns="91425" anchor="t" anchorCtr="0">
            <a:noAutofit/>
          </a:bodyPr>
          <a:lstStyle/>
          <a:p>
            <a:pPr lvl="0" algn="ctr"/>
            <a:r>
              <a:rPr lang="zh-CN" altLang="en-US" sz="3600" smtClean="0">
                <a:solidFill>
                  <a:srgbClr val="3C4043"/>
                </a:solidFill>
                <a:latin typeface="Microsoft YaHei" charset="-122"/>
                <a:ea typeface="Microsoft YaHei" charset="-122"/>
                <a:cs typeface="Microsoft YaHei" charset="-122"/>
                <a:sym typeface="Google Sans"/>
              </a:rPr>
              <a:t>好</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6" name="Google Shape;450;p102">
            <a:extLst>
              <a:ext uri="{FF2B5EF4-FFF2-40B4-BE49-F238E27FC236}">
                <a16:creationId xmlns="" xmlns:a16="http://schemas.microsoft.com/office/drawing/2014/main" id="{264C0CC0-140D-DF4A-92EB-6B2012AC84A9}"/>
              </a:ext>
            </a:extLst>
          </p:cNvPr>
          <p:cNvSpPr txBox="1"/>
          <p:nvPr/>
        </p:nvSpPr>
        <p:spPr>
          <a:xfrm>
            <a:off x="12674358" y="3259833"/>
            <a:ext cx="929230" cy="706489"/>
          </a:xfrm>
          <a:prstGeom prst="rect">
            <a:avLst/>
          </a:prstGeom>
          <a:noFill/>
          <a:ln>
            <a:noFill/>
          </a:ln>
        </p:spPr>
        <p:txBody>
          <a:bodyPr spcFirstLastPara="1" wrap="square" lIns="91425" tIns="91425" rIns="91425" bIns="91425" anchor="t" anchorCtr="0">
            <a:noAutofit/>
          </a:bodyPr>
          <a:lstStyle/>
          <a:p>
            <a:pPr lvl="0" algn="ct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7" name="Google Shape;450;p102">
            <a:extLst>
              <a:ext uri="{FF2B5EF4-FFF2-40B4-BE49-F238E27FC236}">
                <a16:creationId xmlns="" xmlns:a16="http://schemas.microsoft.com/office/drawing/2014/main" id="{264C0CC0-140D-DF4A-92EB-6B2012AC84A9}"/>
              </a:ext>
            </a:extLst>
          </p:cNvPr>
          <p:cNvSpPr txBox="1"/>
          <p:nvPr/>
        </p:nvSpPr>
        <p:spPr>
          <a:xfrm>
            <a:off x="12674358" y="3259833"/>
            <a:ext cx="929230" cy="706489"/>
          </a:xfrm>
          <a:prstGeom prst="rect">
            <a:avLst/>
          </a:prstGeom>
          <a:noFill/>
          <a:ln>
            <a:noFill/>
          </a:ln>
        </p:spPr>
        <p:txBody>
          <a:bodyPr spcFirstLastPara="1" wrap="square" lIns="91425" tIns="91425" rIns="91425" bIns="91425" anchor="t" anchorCtr="0">
            <a:noAutofit/>
          </a:bodyPr>
          <a:lstStyle/>
          <a:p>
            <a:pPr lvl="0" algn="ctr"/>
            <a:r>
              <a:rPr lang="zh-CN" altLang="en-US" sz="3600" dirty="0" smtClean="0">
                <a:solidFill>
                  <a:srgbClr val="3C4043"/>
                </a:solidFill>
                <a:latin typeface="Microsoft YaHei" charset="-122"/>
                <a:ea typeface="Microsoft YaHei" charset="-122"/>
                <a:cs typeface="Microsoft YaHei" charset="-122"/>
                <a:sym typeface="Google Sans"/>
              </a:rPr>
              <a:t>差</a:t>
            </a:r>
            <a:endParaRPr lang="en-US" altLang="zh-CN" sz="3600" dirty="0">
              <a:solidFill>
                <a:srgbClr val="3C4043"/>
              </a:solidFill>
              <a:latin typeface="Microsoft YaHei" charset="-122"/>
              <a:ea typeface="Microsoft YaHei" charset="-122"/>
              <a:cs typeface="Microsoft YaHei" charset="-122"/>
              <a:sym typeface="Google Sans"/>
            </a:endParaRPr>
          </a:p>
        </p:txBody>
      </p:sp>
      <p:sp>
        <p:nvSpPr>
          <p:cNvPr id="18" name="Right Arrow 17">
            <a:extLst>
              <a:ext uri="{FF2B5EF4-FFF2-40B4-BE49-F238E27FC236}">
                <a16:creationId xmlns="" xmlns:a16="http://schemas.microsoft.com/office/drawing/2014/main" id="{E7EA31A3-398D-5341-96C2-9C4ACA68B6A1}"/>
              </a:ext>
            </a:extLst>
          </p:cNvPr>
          <p:cNvSpPr/>
          <p:nvPr/>
        </p:nvSpPr>
        <p:spPr>
          <a:xfrm>
            <a:off x="11534668" y="3351039"/>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 xmlns:a16="http://schemas.microsoft.com/office/drawing/2014/main" id="{E7EA31A3-398D-5341-96C2-9C4ACA68B6A1}"/>
              </a:ext>
            </a:extLst>
          </p:cNvPr>
          <p:cNvSpPr/>
          <p:nvPr/>
        </p:nvSpPr>
        <p:spPr>
          <a:xfrm>
            <a:off x="11534668" y="4692159"/>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E0738995-83F3-2C4B-8F6C-A4287E256AEE}"/>
              </a:ext>
            </a:extLst>
          </p:cNvPr>
          <p:cNvSpPr/>
          <p:nvPr/>
        </p:nvSpPr>
        <p:spPr>
          <a:xfrm>
            <a:off x="4340530" y="2411840"/>
            <a:ext cx="6824658" cy="380608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202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使用 </a:t>
            </a:r>
            <a:r>
              <a:rPr lang="en-US" altLang="zh-CN" sz="3600" dirty="0" err="1">
                <a:solidFill>
                  <a:srgbClr val="3C4043"/>
                </a:solidFill>
                <a:latin typeface="Times New Roman" panose="02020603050405020304" pitchFamily="18" charset="0"/>
                <a:ea typeface="Google Sans"/>
                <a:cs typeface="Times New Roman" panose="02020603050405020304" pitchFamily="18" charset="0"/>
                <a:sym typeface="Google Sans"/>
              </a:rPr>
              <a:t>Keras</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 加载 </a:t>
            </a:r>
            <a:r>
              <a:rPr lang="en-US" altLang="zh-CN" sz="3600" dirty="0" smtClean="0">
                <a:solidFill>
                  <a:srgbClr val="3C4043"/>
                </a:solidFill>
                <a:latin typeface="Times New Roman" panose="02020603050405020304" pitchFamily="18" charset="0"/>
                <a:ea typeface="Google Sans"/>
                <a:cs typeface="Times New Roman" panose="02020603050405020304" pitchFamily="18" charset="0"/>
                <a:sym typeface="Google Sans"/>
              </a:rPr>
              <a:t>IMDb</a:t>
            </a:r>
            <a:r>
              <a:rPr lang="zh-CN" altLang="en-US" sz="3600" dirty="0" smtClean="0">
                <a:solidFill>
                  <a:srgbClr val="3C4043"/>
                </a:solidFill>
                <a:latin typeface="Times New Roman" panose="02020603050405020304" pitchFamily="18" charset="0"/>
                <a:ea typeface="Google Sans"/>
                <a:cs typeface="Times New Roman" panose="02020603050405020304" pitchFamily="18" charset="0"/>
                <a:sym typeface="Google Sans"/>
              </a:rPr>
              <a:t> 数据</a:t>
            </a:r>
            <a:r>
              <a:rPr lang="zh-CN" altLang="en-US" sz="3600" dirty="0">
                <a:solidFill>
                  <a:srgbClr val="3C4043"/>
                </a:solidFill>
                <a:latin typeface="Times New Roman" panose="02020603050405020304" pitchFamily="18" charset="0"/>
                <a:ea typeface="Google Sans"/>
                <a:cs typeface="Times New Roman" panose="02020603050405020304" pitchFamily="18" charset="0"/>
                <a:sym typeface="Google Sans"/>
              </a:rPr>
              <a:t>集</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2" name="Picture 1"/>
          <p:cNvPicPr>
            <a:picLocks noChangeAspect="1"/>
          </p:cNvPicPr>
          <p:nvPr/>
        </p:nvPicPr>
        <p:blipFill>
          <a:blip r:embed="rId3"/>
          <a:stretch>
            <a:fillRect/>
          </a:stretch>
        </p:blipFill>
        <p:spPr>
          <a:xfrm>
            <a:off x="530670" y="1732915"/>
            <a:ext cx="13569061" cy="4763770"/>
          </a:xfrm>
          <a:prstGeom prst="rect">
            <a:avLst/>
          </a:prstGeom>
        </p:spPr>
      </p:pic>
    </p:spTree>
    <p:extLst>
      <p:ext uri="{BB962C8B-B14F-4D97-AF65-F5344CB8AC3E}">
        <p14:creationId xmlns:p14="http://schemas.microsoft.com/office/powerpoint/2010/main" val="17755526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62BE1584-74C3-9F4B-9534-1E9CB45677EA}"/>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smtClean="0">
                <a:solidFill>
                  <a:srgbClr val="3C4043"/>
                </a:solidFill>
                <a:latin typeface="Times New Roman" panose="02020603050405020304" pitchFamily="18" charset="0"/>
                <a:ea typeface="Google Sans"/>
                <a:cs typeface="Times New Roman" panose="02020603050405020304" pitchFamily="18" charset="0"/>
                <a:sym typeface="Google Sans"/>
              </a:rPr>
              <a:t>向量化数据</a:t>
            </a:r>
            <a:endParaRPr lang="en-US" altLang="zh-CN" sz="36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pic>
        <p:nvPicPr>
          <p:cNvPr id="8" name="Picture 7"/>
          <p:cNvPicPr>
            <a:picLocks noChangeAspect="1"/>
          </p:cNvPicPr>
          <p:nvPr/>
        </p:nvPicPr>
        <p:blipFill>
          <a:blip r:embed="rId3"/>
          <a:stretch>
            <a:fillRect/>
          </a:stretch>
        </p:blipFill>
        <p:spPr>
          <a:xfrm>
            <a:off x="1309316" y="1036538"/>
            <a:ext cx="12011769" cy="7009965"/>
          </a:xfrm>
          <a:prstGeom prst="rect">
            <a:avLst/>
          </a:prstGeom>
        </p:spPr>
      </p:pic>
    </p:spTree>
    <p:extLst>
      <p:ext uri="{BB962C8B-B14F-4D97-AF65-F5344CB8AC3E}">
        <p14:creationId xmlns:p14="http://schemas.microsoft.com/office/powerpoint/2010/main" val="7506002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237191" y="3605808"/>
            <a:ext cx="10156017"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smtClean="0">
                <a:solidFill>
                  <a:srgbClr val="3C4043"/>
                </a:solidFill>
                <a:latin typeface="Microsoft YaHei" charset="-122"/>
                <a:ea typeface="Microsoft YaHei" charset="-122"/>
                <a:cs typeface="Microsoft YaHei" charset="-122"/>
                <a:sym typeface="Google Sans"/>
              </a:rPr>
              <a:t>二分类问题：电影</a:t>
            </a:r>
            <a:r>
              <a:rPr lang="zh-CN" altLang="en-US" sz="4000" dirty="0">
                <a:solidFill>
                  <a:srgbClr val="3C4043"/>
                </a:solidFill>
                <a:latin typeface="Microsoft YaHei" charset="-122"/>
                <a:ea typeface="Microsoft YaHei" charset="-122"/>
                <a:cs typeface="Microsoft YaHei" charset="-122"/>
                <a:sym typeface="Google Sans"/>
              </a:rPr>
              <a:t>评论</a:t>
            </a:r>
            <a:r>
              <a:rPr lang="zh-CN" altLang="en-US" sz="4000" dirty="0" smtClean="0">
                <a:solidFill>
                  <a:srgbClr val="3C4043"/>
                </a:solidFill>
                <a:latin typeface="Microsoft YaHei" charset="-122"/>
                <a:ea typeface="Microsoft YaHei" charset="-122"/>
                <a:cs typeface="Microsoft YaHei" charset="-122"/>
                <a:sym typeface="Google Sans"/>
              </a:rPr>
              <a:t>分类模型实践</a:t>
            </a:r>
            <a:endParaRPr lang="zh-CN" altLang="en-US" sz="40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326157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en-US" altLang="zh-CN" sz="3600" dirty="0" err="1">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Keras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简介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 xmlns:a16="http://schemas.microsoft.com/office/drawing/2014/main" id="{833C18CD-DB61-4249-A870-7D744C27862A}"/>
              </a:ext>
            </a:extLst>
          </p:cNvPr>
          <p:cNvPicPr>
            <a:picLocks noChangeAspect="1"/>
          </p:cNvPicPr>
          <p:nvPr/>
        </p:nvPicPr>
        <p:blipFill>
          <a:blip r:embed="rId3"/>
          <a:stretch>
            <a:fillRect/>
          </a:stretch>
        </p:blipFill>
        <p:spPr>
          <a:xfrm>
            <a:off x="3505200" y="3009900"/>
            <a:ext cx="7620000" cy="2209800"/>
          </a:xfrm>
          <a:prstGeom prst="rect">
            <a:avLst/>
          </a:prstGeom>
        </p:spPr>
      </p:pic>
    </p:spTree>
    <p:extLst>
      <p:ext uri="{BB962C8B-B14F-4D97-AF65-F5344CB8AC3E}">
        <p14:creationId xmlns:p14="http://schemas.microsoft.com/office/powerpoint/2010/main" val="837052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使用 </a:t>
            </a:r>
            <a:r>
              <a:rPr lang="en-US" altLang="zh-CN" sz="3600" dirty="0" err="1">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Keras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定义 </a:t>
            </a:r>
            <a:r>
              <a:rPr lang="zh-CN" altLang="en-US" sz="3600" dirty="0" smtClean="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电影评论分类模型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p:cNvPicPr>
            <a:picLocks noChangeAspect="1"/>
          </p:cNvPicPr>
          <p:nvPr/>
        </p:nvPicPr>
        <p:blipFill>
          <a:blip r:embed="rId3"/>
          <a:stretch>
            <a:fillRect/>
          </a:stretch>
        </p:blipFill>
        <p:spPr>
          <a:xfrm>
            <a:off x="8738870" y="1515672"/>
            <a:ext cx="5524500" cy="5003800"/>
          </a:xfrm>
          <a:prstGeom prst="rect">
            <a:avLst/>
          </a:prstGeom>
        </p:spPr>
      </p:pic>
      <p:pic>
        <p:nvPicPr>
          <p:cNvPr id="8" name="Picture 7"/>
          <p:cNvPicPr>
            <a:picLocks noChangeAspect="1"/>
          </p:cNvPicPr>
          <p:nvPr/>
        </p:nvPicPr>
        <p:blipFill>
          <a:blip r:embed="rId4"/>
          <a:stretch>
            <a:fillRect/>
          </a:stretch>
        </p:blipFill>
        <p:spPr>
          <a:xfrm>
            <a:off x="628597" y="1515672"/>
            <a:ext cx="8089900" cy="5499100"/>
          </a:xfrm>
          <a:prstGeom prst="rect">
            <a:avLst/>
          </a:prstGeom>
        </p:spPr>
      </p:pic>
    </p:spTree>
    <p:extLst>
      <p:ext uri="{BB962C8B-B14F-4D97-AF65-F5344CB8AC3E}">
        <p14:creationId xmlns:p14="http://schemas.microsoft.com/office/powerpoint/2010/main" val="21392810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707124" y="3269950"/>
            <a:ext cx="9232743" cy="1900800"/>
          </a:xfrm>
          <a:prstGeom prst="rect">
            <a:avLst/>
          </a:prstGeom>
          <a:noFill/>
          <a:ln>
            <a:noFill/>
          </a:ln>
        </p:spPr>
        <p:txBody>
          <a:bodyPr spcFirstLastPara="1" wrap="square" lIns="91425" tIns="91425" rIns="91425" bIns="91425" anchor="t" anchorCtr="0">
            <a:noAutofit/>
          </a:bodyPr>
          <a:lstStyle/>
          <a:p>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Hello</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TensorFlow</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p>
        </p:txBody>
      </p:sp>
      <p:sp>
        <p:nvSpPr>
          <p:cNvPr id="3" name="Rectangle 2">
            <a:extLst>
              <a:ext uri="{FF2B5EF4-FFF2-40B4-BE49-F238E27FC236}">
                <a16:creationId xmlns="" xmlns:a16="http://schemas.microsoft.com/office/drawing/2014/main" id="{0BF149E0-5578-1D43-9E6F-08D5A961B2B2}"/>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latin typeface="Times New Roman" panose="02020603050405020304" pitchFamily="18" charset="0"/>
                <a:cs typeface="Times New Roman" panose="02020603050405020304" pitchFamily="18" charset="0"/>
              </a:rPr>
              <a:t>Try</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it</a:t>
            </a:r>
            <a:endParaRPr 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681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主流深度学习框架热度对比</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a:extLst>
              <a:ext uri="{FF2B5EF4-FFF2-40B4-BE49-F238E27FC236}">
                <a16:creationId xmlns="" xmlns:a16="http://schemas.microsoft.com/office/drawing/2014/main" id="{E951266C-E314-7A40-A9AF-74734E42AAD9}"/>
              </a:ext>
            </a:extLst>
          </p:cNvPr>
          <p:cNvPicPr>
            <a:picLocks noChangeAspect="1"/>
          </p:cNvPicPr>
          <p:nvPr/>
        </p:nvPicPr>
        <p:blipFill>
          <a:blip r:embed="rId3"/>
          <a:stretch>
            <a:fillRect/>
          </a:stretch>
        </p:blipFill>
        <p:spPr>
          <a:xfrm>
            <a:off x="3519313" y="1092237"/>
            <a:ext cx="7567787" cy="6954182"/>
          </a:xfrm>
          <a:prstGeom prst="rect">
            <a:avLst/>
          </a:prstGeom>
        </p:spPr>
      </p:pic>
    </p:spTree>
    <p:extLst>
      <p:ext uri="{BB962C8B-B14F-4D97-AF65-F5344CB8AC3E}">
        <p14:creationId xmlns:p14="http://schemas.microsoft.com/office/powerpoint/2010/main" val="146449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主流深度学习框架热度对比</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 xmlns:a16="http://schemas.microsoft.com/office/drawing/2014/main" id="{B168D121-6EE0-EA4E-A498-F08428B2220A}"/>
              </a:ext>
            </a:extLst>
          </p:cNvPr>
          <p:cNvPicPr>
            <a:picLocks noChangeAspect="1"/>
          </p:cNvPicPr>
          <p:nvPr/>
        </p:nvPicPr>
        <p:blipFill>
          <a:blip r:embed="rId3"/>
          <a:stretch>
            <a:fillRect/>
          </a:stretch>
        </p:blipFill>
        <p:spPr>
          <a:xfrm>
            <a:off x="3556501" y="1097773"/>
            <a:ext cx="7530599" cy="6935588"/>
          </a:xfrm>
          <a:prstGeom prst="rect">
            <a:avLst/>
          </a:prstGeom>
        </p:spPr>
      </p:pic>
    </p:spTree>
    <p:extLst>
      <p:ext uri="{BB962C8B-B14F-4D97-AF65-F5344CB8AC3E}">
        <p14:creationId xmlns:p14="http://schemas.microsoft.com/office/powerpoint/2010/main" val="304204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主流深度学习框架热度对比</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5" name="Picture 4">
            <a:extLst>
              <a:ext uri="{FF2B5EF4-FFF2-40B4-BE49-F238E27FC236}">
                <a16:creationId xmlns="" xmlns:a16="http://schemas.microsoft.com/office/drawing/2014/main" id="{042091B9-5782-FE41-96EE-E10047F14329}"/>
              </a:ext>
            </a:extLst>
          </p:cNvPr>
          <p:cNvPicPr>
            <a:picLocks noChangeAspect="1"/>
          </p:cNvPicPr>
          <p:nvPr/>
        </p:nvPicPr>
        <p:blipFill>
          <a:blip r:embed="rId3"/>
          <a:stretch>
            <a:fillRect/>
          </a:stretch>
        </p:blipFill>
        <p:spPr>
          <a:xfrm>
            <a:off x="2314828" y="1097773"/>
            <a:ext cx="10000745" cy="6775867"/>
          </a:xfrm>
          <a:prstGeom prst="rect">
            <a:avLst/>
          </a:prstGeom>
        </p:spPr>
      </p:pic>
    </p:spTree>
    <p:extLst>
      <p:ext uri="{BB962C8B-B14F-4D97-AF65-F5344CB8AC3E}">
        <p14:creationId xmlns:p14="http://schemas.microsoft.com/office/powerpoint/2010/main" val="100775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en-US" altLang="zh-CN" sz="3600" dirty="0" err="1" smtClean="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Keras</a:t>
            </a:r>
            <a:r>
              <a:rPr lang="en-US" altLang="zh-CN" sz="3600" dirty="0" smtClean="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zh-CN" altLang="en-US" sz="3600" dirty="0" smtClean="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支持的计算后端</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 xmlns:a16="http://schemas.microsoft.com/office/drawing/2014/main" id="{8303B14D-6965-6745-BFC8-89886B4DD1C3}"/>
              </a:ext>
            </a:extLst>
          </p:cNvPr>
          <p:cNvPicPr>
            <a:picLocks noChangeAspect="1"/>
          </p:cNvPicPr>
          <p:nvPr/>
        </p:nvPicPr>
        <p:blipFill>
          <a:blip r:embed="rId3"/>
          <a:stretch>
            <a:fillRect/>
          </a:stretch>
        </p:blipFill>
        <p:spPr>
          <a:xfrm>
            <a:off x="3482686" y="2292325"/>
            <a:ext cx="8439945" cy="4822822"/>
          </a:xfrm>
          <a:prstGeom prst="rect">
            <a:avLst/>
          </a:prstGeom>
        </p:spPr>
      </p:pic>
      <p:sp>
        <p:nvSpPr>
          <p:cNvPr id="6" name="Google Shape;450;p102">
            <a:extLst>
              <a:ext uri="{FF2B5EF4-FFF2-40B4-BE49-F238E27FC236}">
                <a16:creationId xmlns="" xmlns:a16="http://schemas.microsoft.com/office/drawing/2014/main" id="{9462251C-D1E3-0347-A90B-3D8A40C6B785}"/>
              </a:ext>
            </a:extLst>
          </p:cNvPr>
          <p:cNvSpPr txBox="1"/>
          <p:nvPr/>
        </p:nvSpPr>
        <p:spPr>
          <a:xfrm>
            <a:off x="1022182" y="2150897"/>
            <a:ext cx="1845005" cy="508484"/>
          </a:xfrm>
          <a:prstGeom prst="rect">
            <a:avLst/>
          </a:prstGeom>
          <a:noFill/>
          <a:ln>
            <a:noFill/>
          </a:ln>
        </p:spPr>
        <p:txBody>
          <a:bodyPr spcFirstLastPara="1" wrap="square" lIns="91425" tIns="91425" rIns="91425" bIns="91425" anchor="t" anchorCtr="0">
            <a:noAutofit/>
          </a:bodyPr>
          <a:lstStyle/>
          <a:p>
            <a:pPr lvl="0" algn="ctr"/>
            <a:r>
              <a:rPr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图需要重绘</a:t>
            </a:r>
            <a:endParaRPr lang="en-US" altLang="zh-CN"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850203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a:solidFill>
                  <a:srgbClr val="3C4043"/>
                </a:solidFill>
                <a:latin typeface="Microsoft YaHei" charset="-122"/>
                <a:ea typeface="Microsoft YaHei" charset="-122"/>
                <a:cs typeface="Microsoft YaHei" charset="-122"/>
                <a:sym typeface="Google Sans"/>
              </a:rPr>
              <a:t>搭建深度学习开发环境</a:t>
            </a:r>
          </a:p>
        </p:txBody>
      </p:sp>
    </p:spTree>
    <p:extLst>
      <p:ext uri="{BB962C8B-B14F-4D97-AF65-F5344CB8AC3E}">
        <p14:creationId xmlns:p14="http://schemas.microsoft.com/office/powerpoint/2010/main" val="118216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caicloud</Template>
  <TotalTime>17764</TotalTime>
  <Words>979</Words>
  <Application>Microsoft Macintosh PowerPoint</Application>
  <PresentationFormat>Custom</PresentationFormat>
  <Paragraphs>95</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Calibri</vt:lpstr>
      <vt:lpstr>Courier New</vt:lpstr>
      <vt:lpstr>Microsoft YaHei</vt:lpstr>
      <vt:lpstr>Times New Roman</vt:lpstr>
      <vt:lpstr>等线</vt:lpstr>
      <vt:lpstr>Arial</vt:lpstr>
      <vt:lpstr>Google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Peng Jingtian</cp:lastModifiedBy>
  <cp:revision>527</cp:revision>
  <dcterms:modified xsi:type="dcterms:W3CDTF">2019-09-11T15:02:05Z</dcterms:modified>
</cp:coreProperties>
</file>